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Layouts/slideLayout14.xml" ContentType="application/vnd.openxmlformats-officedocument.presentationml.slideLayout+xml"/>
  <Override PartName="/ppt/slideLayouts/slideLayout8.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10.xml" ContentType="application/vnd.openxmlformats-officedocument.presentationml.slideLayout+xml"/>
  <Override PartName="/ppt/slideLayouts/slideLayout3.xml" ContentType="application/vnd.openxmlformats-officedocument.presentationml.slideLayout+xml"/>
  <Override PartName="/ppt/slideLayouts/slideLayout13.xml" ContentType="application/vnd.openxmlformats-officedocument.presentationml.slideLayout+xml"/>
  <Override PartName="/ppt/slideLayouts/slideLayout4.xml" ContentType="application/vnd.openxmlformats-officedocument.presentationml.slideLayout+xml"/>
  <Override PartName="/ppt/slideLayouts/slideLayout12.xml" ContentType="application/vnd.openxmlformats-officedocument.presentationml.slideLayout+xml"/>
  <Override PartName="/ppt/slideLayouts/slideLayout15.xml" ContentType="application/vnd.openxmlformats-officedocument.presentationml.slideLayout+xml"/>
  <Override PartName="/ppt/slideLayouts/slideLayout5.xml" ContentType="application/vnd.openxmlformats-officedocument.presentationml.slideLayout+xml"/>
  <Override PartName="/ppt/slideLayouts/slideLayout9.xml" ContentType="application/vnd.openxmlformats-officedocument.presentationml.slideLayout+xml"/>
  <Override PartName="/ppt/slideLayouts/slideLayout6.xml" ContentType="application/vnd.openxmlformats-officedocument.presentationml.slideLayout+xml"/>
  <Override PartName="/ppt/slideLayouts/slideLayout11.xml" ContentType="application/vnd.openxmlformats-officedocument.presentationml.slideLayout+xml"/>
  <Override PartName="/ppt/slideLayouts/slideLayout7.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9.xml" ContentType="application/vnd.openxmlformats-officedocument.theme+xml"/>
  <Override PartName="/ppt/theme/theme8.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heme/theme10.xml" ContentType="application/vnd.openxmlformats-officedocument.theme+xml"/>
  <Override PartName="/ppt/theme/theme14.xml" ContentType="application/vnd.openxmlformats-officedocument.them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15.xml" ContentType="application/vnd.openxmlformats-officedocument.theme+xml"/>
  <Override PartName="/ppt/theme/theme3.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1"/>
    <p:sldMasterId id="2147483703" r:id="rId2"/>
    <p:sldMasterId id="2147483677" r:id="rId3"/>
    <p:sldMasterId id="2147483686" r:id="rId4"/>
    <p:sldMasterId id="2147483665" r:id="rId5"/>
    <p:sldMasterId id="2147483667" r:id="rId6"/>
    <p:sldMasterId id="2147483668" r:id="rId7"/>
    <p:sldMasterId id="2147483669" r:id="rId8"/>
    <p:sldMasterId id="2147483672" r:id="rId9"/>
    <p:sldMasterId id="2147483711" r:id="rId10"/>
    <p:sldMasterId id="2147483697" r:id="rId11"/>
    <p:sldMasterId id="2147483671" r:id="rId12"/>
    <p:sldMasterId id="2147483673" r:id="rId13"/>
    <p:sldMasterId id="2147483699" r:id="rId14"/>
    <p:sldMasterId id="2147483695" r:id="rId15"/>
    <p:sldMasterId id="2147483701" r:id="rId16"/>
    <p:sldMasterId id="2147483674" r:id="rId17"/>
  </p:sldMasterIdLst>
  <p:notesMasterIdLst>
    <p:notesMasterId r:id="rId56"/>
  </p:notesMasterIdLst>
  <p:sldIdLst>
    <p:sldId id="274" r:id="rId18"/>
    <p:sldId id="275" r:id="rId19"/>
    <p:sldId id="276" r:id="rId20"/>
    <p:sldId id="263" r:id="rId21"/>
    <p:sldId id="294" r:id="rId22"/>
    <p:sldId id="310" r:id="rId23"/>
    <p:sldId id="322" r:id="rId24"/>
    <p:sldId id="320" r:id="rId25"/>
    <p:sldId id="323" r:id="rId26"/>
    <p:sldId id="325" r:id="rId27"/>
    <p:sldId id="329" r:id="rId28"/>
    <p:sldId id="326" r:id="rId29"/>
    <p:sldId id="327" r:id="rId30"/>
    <p:sldId id="324" r:id="rId31"/>
    <p:sldId id="286" r:id="rId32"/>
    <p:sldId id="311" r:id="rId33"/>
    <p:sldId id="312" r:id="rId34"/>
    <p:sldId id="330" r:id="rId35"/>
    <p:sldId id="333" r:id="rId36"/>
    <p:sldId id="336" r:id="rId37"/>
    <p:sldId id="321" r:id="rId38"/>
    <p:sldId id="313" r:id="rId39"/>
    <p:sldId id="314" r:id="rId40"/>
    <p:sldId id="337" r:id="rId41"/>
    <p:sldId id="282" r:id="rId42"/>
    <p:sldId id="338" r:id="rId43"/>
    <p:sldId id="315" r:id="rId44"/>
    <p:sldId id="339" r:id="rId45"/>
    <p:sldId id="340" r:id="rId46"/>
    <p:sldId id="341" r:id="rId47"/>
    <p:sldId id="342" r:id="rId48"/>
    <p:sldId id="273" r:id="rId49"/>
    <p:sldId id="316" r:id="rId50"/>
    <p:sldId id="317" r:id="rId51"/>
    <p:sldId id="318" r:id="rId52"/>
    <p:sldId id="270" r:id="rId53"/>
    <p:sldId id="280" r:id="rId54"/>
    <p:sldId id="271" r:id="rId5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spuOwZVVgwnUY2J3R7SARg==" hashData="3V2+ltIdLoaVmMbnhoVaCntYnBKFri+NreENXAy5zz2Gnso5QBGSugkbYOP3VQhq5KwE4JkwrThyxsDIQ4h9KA=="/>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2544"/>
    <a:srgbClr val="008591"/>
    <a:srgbClr val="B8B8B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467" autoAdjust="0"/>
    <p:restoredTop sz="80461" autoAdjust="0"/>
  </p:normalViewPr>
  <p:slideViewPr>
    <p:cSldViewPr snapToGrid="0">
      <p:cViewPr varScale="1">
        <p:scale>
          <a:sx n="92" d="100"/>
          <a:sy n="92" d="100"/>
        </p:scale>
        <p:origin x="2508" y="78"/>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1.xml"/><Relationship Id="rId26" Type="http://schemas.openxmlformats.org/officeDocument/2006/relationships/slide" Target="slides/slide9.xml"/><Relationship Id="rId39" Type="http://schemas.openxmlformats.org/officeDocument/2006/relationships/slide" Target="slides/slide22.xml"/><Relationship Id="rId21" Type="http://schemas.openxmlformats.org/officeDocument/2006/relationships/slide" Target="slides/slide4.xml"/><Relationship Id="rId34" Type="http://schemas.openxmlformats.org/officeDocument/2006/relationships/slide" Target="slides/slide17.xml"/><Relationship Id="rId42" Type="http://schemas.openxmlformats.org/officeDocument/2006/relationships/slide" Target="slides/slide25.xml"/><Relationship Id="rId47" Type="http://schemas.openxmlformats.org/officeDocument/2006/relationships/slide" Target="slides/slide30.xml"/><Relationship Id="rId50" Type="http://schemas.openxmlformats.org/officeDocument/2006/relationships/slide" Target="slides/slide33.xml"/><Relationship Id="rId55" Type="http://schemas.openxmlformats.org/officeDocument/2006/relationships/slide" Target="slides/slide38.xml"/><Relationship Id="rId63" Type="http://schemas.openxmlformats.org/officeDocument/2006/relationships/customXml" Target="../customXml/item3.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2.xml"/><Relationship Id="rId11" Type="http://schemas.openxmlformats.org/officeDocument/2006/relationships/slideMaster" Target="slideMasters/slideMaster11.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slide" Target="slides/slide28.xml"/><Relationship Id="rId53" Type="http://schemas.openxmlformats.org/officeDocument/2006/relationships/slide" Target="slides/slide36.xml"/><Relationship Id="rId58"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customXml" Target="../customXml/item1.xml"/><Relationship Id="rId19" Type="http://schemas.openxmlformats.org/officeDocument/2006/relationships/slide" Target="slides/slide2.xml"/><Relationship Id="rId14" Type="http://schemas.openxmlformats.org/officeDocument/2006/relationships/slideMaster" Target="slideMasters/slideMaster14.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slide" Target="slides/slide31.xml"/><Relationship Id="rId56"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4.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59" Type="http://schemas.openxmlformats.org/officeDocument/2006/relationships/theme" Target="theme/theme1.xml"/><Relationship Id="rId20" Type="http://schemas.openxmlformats.org/officeDocument/2006/relationships/slide" Target="slides/slide3.xml"/><Relationship Id="rId41" Type="http://schemas.openxmlformats.org/officeDocument/2006/relationships/slide" Target="slides/slide24.xml"/><Relationship Id="rId54" Type="http://schemas.openxmlformats.org/officeDocument/2006/relationships/slide" Target="slides/slide37.xml"/><Relationship Id="rId62"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presProps" Target="presProps.xml"/><Relationship Id="rId10" Type="http://schemas.openxmlformats.org/officeDocument/2006/relationships/slideMaster" Target="slideMasters/slideMaster10.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89D9A8-9FAA-496D-9E42-901067241B79}" type="datetimeFigureOut">
              <a:rPr lang="en-US" smtClean="0"/>
              <a:t>1/28/2021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F9B458-B4AF-4306-A9A3-E081B5AC7A16}" type="slidenum">
              <a:rPr lang="en-US" smtClean="0"/>
              <a:t>‹#›</a:t>
            </a:fld>
            <a:endParaRPr lang="en-US"/>
          </a:p>
        </p:txBody>
      </p:sp>
    </p:spTree>
    <p:extLst>
      <p:ext uri="{BB962C8B-B14F-4D97-AF65-F5344CB8AC3E}">
        <p14:creationId xmlns:p14="http://schemas.microsoft.com/office/powerpoint/2010/main" val="11961579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F9B458-B4AF-4306-A9A3-E081B5AC7A16}" type="slidenum">
              <a:rPr lang="en-US" smtClean="0"/>
              <a:t>1</a:t>
            </a:fld>
            <a:endParaRPr lang="en-US"/>
          </a:p>
        </p:txBody>
      </p:sp>
    </p:spTree>
    <p:extLst>
      <p:ext uri="{BB962C8B-B14F-4D97-AF65-F5344CB8AC3E}">
        <p14:creationId xmlns:p14="http://schemas.microsoft.com/office/powerpoint/2010/main" val="18878716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6F9B458-B4AF-4306-A9A3-E081B5AC7A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3508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do not alter the learning outcome. </a:t>
            </a:r>
          </a:p>
        </p:txBody>
      </p:sp>
      <p:sp>
        <p:nvSpPr>
          <p:cNvPr id="4" name="Slide Number Placeholder 3"/>
          <p:cNvSpPr>
            <a:spLocks noGrp="1"/>
          </p:cNvSpPr>
          <p:nvPr>
            <p:ph type="sldNum" sz="quarter" idx="5"/>
          </p:nvPr>
        </p:nvSpPr>
        <p:spPr/>
        <p:txBody>
          <a:bodyPr/>
          <a:lstStyle/>
          <a:p>
            <a:fld id="{06F9B458-B4AF-4306-A9A3-E081B5AC7A16}" type="slidenum">
              <a:rPr lang="en-US" smtClean="0"/>
              <a:t>2</a:t>
            </a:fld>
            <a:endParaRPr lang="en-US"/>
          </a:p>
        </p:txBody>
      </p:sp>
    </p:spTree>
    <p:extLst>
      <p:ext uri="{BB962C8B-B14F-4D97-AF65-F5344CB8AC3E}">
        <p14:creationId xmlns:p14="http://schemas.microsoft.com/office/powerpoint/2010/main" val="7171914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F9B458-B4AF-4306-A9A3-E081B5AC7A16}" type="slidenum">
              <a:rPr lang="en-US" smtClean="0"/>
              <a:t>3</a:t>
            </a:fld>
            <a:endParaRPr lang="en-US"/>
          </a:p>
        </p:txBody>
      </p:sp>
    </p:spTree>
    <p:extLst>
      <p:ext uri="{BB962C8B-B14F-4D97-AF65-F5344CB8AC3E}">
        <p14:creationId xmlns:p14="http://schemas.microsoft.com/office/powerpoint/2010/main" val="12397206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F9B458-B4AF-4306-A9A3-E081B5AC7A16}" type="slidenum">
              <a:rPr lang="en-US" smtClean="0"/>
              <a:t>4</a:t>
            </a:fld>
            <a:endParaRPr lang="en-US"/>
          </a:p>
        </p:txBody>
      </p:sp>
    </p:spTree>
    <p:extLst>
      <p:ext uri="{BB962C8B-B14F-4D97-AF65-F5344CB8AC3E}">
        <p14:creationId xmlns:p14="http://schemas.microsoft.com/office/powerpoint/2010/main" val="2919599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F9B458-B4AF-4306-A9A3-E081B5AC7A16}" type="slidenum">
              <a:rPr lang="en-US" smtClean="0"/>
              <a:t>15</a:t>
            </a:fld>
            <a:endParaRPr lang="en-US"/>
          </a:p>
        </p:txBody>
      </p:sp>
    </p:spTree>
    <p:extLst>
      <p:ext uri="{BB962C8B-B14F-4D97-AF65-F5344CB8AC3E}">
        <p14:creationId xmlns:p14="http://schemas.microsoft.com/office/powerpoint/2010/main" val="32344877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F9B458-B4AF-4306-A9A3-E081B5AC7A16}" type="slidenum">
              <a:rPr lang="en-US" smtClean="0"/>
              <a:t>16</a:t>
            </a:fld>
            <a:endParaRPr lang="en-US"/>
          </a:p>
        </p:txBody>
      </p:sp>
    </p:spTree>
    <p:extLst>
      <p:ext uri="{BB962C8B-B14F-4D97-AF65-F5344CB8AC3E}">
        <p14:creationId xmlns:p14="http://schemas.microsoft.com/office/powerpoint/2010/main" val="14651190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6F9B458-B4AF-4306-A9A3-E081B5AC7A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28910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F9B458-B4AF-4306-A9A3-E081B5AC7A16}" type="slidenum">
              <a:rPr lang="en-US" smtClean="0"/>
              <a:t>23</a:t>
            </a:fld>
            <a:endParaRPr lang="en-US"/>
          </a:p>
        </p:txBody>
      </p:sp>
    </p:spTree>
    <p:extLst>
      <p:ext uri="{BB962C8B-B14F-4D97-AF65-F5344CB8AC3E}">
        <p14:creationId xmlns:p14="http://schemas.microsoft.com/office/powerpoint/2010/main" val="42470369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F9B458-B4AF-4306-A9A3-E081B5AC7A16}" type="slidenum">
              <a:rPr lang="en-US" smtClean="0"/>
              <a:t>29</a:t>
            </a:fld>
            <a:endParaRPr lang="en-US"/>
          </a:p>
        </p:txBody>
      </p:sp>
    </p:spTree>
    <p:extLst>
      <p:ext uri="{BB962C8B-B14F-4D97-AF65-F5344CB8AC3E}">
        <p14:creationId xmlns:p14="http://schemas.microsoft.com/office/powerpoint/2010/main" val="26575583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88127-0748-4D27-8CA3-ED6BFEA3D559}"/>
              </a:ext>
            </a:extLst>
          </p:cNvPr>
          <p:cNvSpPr>
            <a:spLocks noGrp="1"/>
          </p:cNvSpPr>
          <p:nvPr>
            <p:ph type="title" hasCustomPrompt="1"/>
          </p:nvPr>
        </p:nvSpPr>
        <p:spPr>
          <a:xfrm>
            <a:off x="681645" y="1584937"/>
            <a:ext cx="7827990" cy="1657291"/>
          </a:xfrm>
          <a:prstGeom prst="rect">
            <a:avLst/>
          </a:prstGeom>
        </p:spPr>
        <p:txBody>
          <a:bodyPr/>
          <a:lstStyle>
            <a:lvl1pPr>
              <a:defRPr sz="3600" b="1">
                <a:solidFill>
                  <a:srgbClr val="082544"/>
                </a:solidFill>
              </a:defRPr>
            </a:lvl1pPr>
          </a:lstStyle>
          <a:p>
            <a:r>
              <a:rPr lang="en-US" dirty="0"/>
              <a:t>Title of Your Program</a:t>
            </a:r>
          </a:p>
        </p:txBody>
      </p:sp>
      <p:sp>
        <p:nvSpPr>
          <p:cNvPr id="4" name="Text Placeholder 1">
            <a:extLst>
              <a:ext uri="{FF2B5EF4-FFF2-40B4-BE49-F238E27FC236}">
                <a16:creationId xmlns:a16="http://schemas.microsoft.com/office/drawing/2014/main" id="{16602893-9308-40DC-9B29-715B7C79E19E}"/>
              </a:ext>
            </a:extLst>
          </p:cNvPr>
          <p:cNvSpPr>
            <a:spLocks noGrp="1"/>
          </p:cNvSpPr>
          <p:nvPr>
            <p:ph type="body" sz="quarter" idx="14" hasCustomPrompt="1"/>
          </p:nvPr>
        </p:nvSpPr>
        <p:spPr>
          <a:xfrm>
            <a:off x="2314120" y="3321583"/>
            <a:ext cx="6195515" cy="254925"/>
          </a:xfrm>
          <a:prstGeom prst="rect">
            <a:avLst/>
          </a:prstGeom>
        </p:spPr>
        <p:txBody>
          <a:bodyPr/>
          <a:lstStyle>
            <a:lvl1pPr marL="0" indent="0">
              <a:buNone/>
              <a:defRPr sz="2000" b="1">
                <a:solidFill>
                  <a:srgbClr val="082544"/>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lvl2pPr>
          </a:lstStyle>
          <a:p>
            <a:pPr lvl="0"/>
            <a:r>
              <a:rPr lang="en-US" dirty="0" err="1"/>
              <a:t>Firstname</a:t>
            </a:r>
            <a:r>
              <a:rPr lang="en-US" dirty="0"/>
              <a:t> </a:t>
            </a:r>
            <a:r>
              <a:rPr lang="en-US" dirty="0" err="1"/>
              <a:t>Lastname</a:t>
            </a:r>
            <a:endParaRPr lang="en-US" dirty="0"/>
          </a:p>
        </p:txBody>
      </p:sp>
      <p:sp>
        <p:nvSpPr>
          <p:cNvPr id="14" name="Text Placeholder 2">
            <a:extLst>
              <a:ext uri="{FF2B5EF4-FFF2-40B4-BE49-F238E27FC236}">
                <a16:creationId xmlns:a16="http://schemas.microsoft.com/office/drawing/2014/main" id="{761BBEED-1AD8-48B3-9FDD-DC3A95A3D21C}"/>
              </a:ext>
            </a:extLst>
          </p:cNvPr>
          <p:cNvSpPr>
            <a:spLocks noGrp="1"/>
          </p:cNvSpPr>
          <p:nvPr>
            <p:ph type="body" sz="quarter" idx="12" hasCustomPrompt="1"/>
          </p:nvPr>
        </p:nvSpPr>
        <p:spPr>
          <a:xfrm>
            <a:off x="2314120" y="3615771"/>
            <a:ext cx="6195515" cy="254925"/>
          </a:xfrm>
          <a:prstGeom prst="rect">
            <a:avLst/>
          </a:prstGeom>
        </p:spPr>
        <p:txBody>
          <a:bodyPr/>
          <a:lstStyle>
            <a:lvl1pPr marL="0" indent="0">
              <a:buNone/>
              <a:defRPr sz="1600">
                <a:solidFill>
                  <a:srgbClr val="082544"/>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Title</a:t>
            </a:r>
          </a:p>
        </p:txBody>
      </p:sp>
      <p:sp>
        <p:nvSpPr>
          <p:cNvPr id="15" name="Text Placeholder 3">
            <a:extLst>
              <a:ext uri="{FF2B5EF4-FFF2-40B4-BE49-F238E27FC236}">
                <a16:creationId xmlns:a16="http://schemas.microsoft.com/office/drawing/2014/main" id="{C5660E2F-91B3-40BF-9C96-9CF058A65AE1}"/>
              </a:ext>
            </a:extLst>
          </p:cNvPr>
          <p:cNvSpPr>
            <a:spLocks noGrp="1"/>
          </p:cNvSpPr>
          <p:nvPr>
            <p:ph type="body" sz="quarter" idx="13" hasCustomPrompt="1"/>
          </p:nvPr>
        </p:nvSpPr>
        <p:spPr>
          <a:xfrm>
            <a:off x="2314120" y="3908513"/>
            <a:ext cx="6195515" cy="254925"/>
          </a:xfrm>
          <a:prstGeom prst="rect">
            <a:avLst/>
          </a:prstGeom>
        </p:spPr>
        <p:txBody>
          <a:bodyPr/>
          <a:lstStyle>
            <a:lvl1pPr marL="0" indent="0">
              <a:buNone/>
              <a:defRPr sz="1600">
                <a:solidFill>
                  <a:srgbClr val="082544"/>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Institution</a:t>
            </a:r>
          </a:p>
        </p:txBody>
      </p:sp>
      <p:sp>
        <p:nvSpPr>
          <p:cNvPr id="13" name="Text Placeholder 4">
            <a:extLst>
              <a:ext uri="{FF2B5EF4-FFF2-40B4-BE49-F238E27FC236}">
                <a16:creationId xmlns:a16="http://schemas.microsoft.com/office/drawing/2014/main" id="{FA9266FA-61D7-4BB3-868A-EB7486B28B53}"/>
              </a:ext>
            </a:extLst>
          </p:cNvPr>
          <p:cNvSpPr>
            <a:spLocks noGrp="1"/>
          </p:cNvSpPr>
          <p:nvPr>
            <p:ph type="body" sz="quarter" idx="11" hasCustomPrompt="1"/>
          </p:nvPr>
        </p:nvSpPr>
        <p:spPr>
          <a:xfrm>
            <a:off x="2314120" y="4201255"/>
            <a:ext cx="6195515" cy="254925"/>
          </a:xfrm>
          <a:prstGeom prst="rect">
            <a:avLst/>
          </a:prstGeom>
        </p:spPr>
        <p:txBody>
          <a:bodyPr/>
          <a:lstStyle>
            <a:lvl1pPr marL="0" indent="0">
              <a:buNone/>
              <a:defRPr sz="1600">
                <a:solidFill>
                  <a:srgbClr val="082544"/>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Email address</a:t>
            </a:r>
          </a:p>
        </p:txBody>
      </p:sp>
    </p:spTree>
    <p:extLst>
      <p:ext uri="{BB962C8B-B14F-4D97-AF65-F5344CB8AC3E}">
        <p14:creationId xmlns:p14="http://schemas.microsoft.com/office/powerpoint/2010/main" val="32237638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9E8C1847-AE20-4F28-8F14-9FADC900BDB9}"/>
              </a:ext>
            </a:extLst>
          </p:cNvPr>
          <p:cNvSpPr>
            <a:spLocks noGrp="1"/>
          </p:cNvSpPr>
          <p:nvPr>
            <p:ph type="body" sz="quarter" idx="10" hasCustomPrompt="1"/>
          </p:nvPr>
        </p:nvSpPr>
        <p:spPr>
          <a:xfrm>
            <a:off x="4048125" y="2003425"/>
            <a:ext cx="3932238" cy="2900363"/>
          </a:xfrm>
          <a:prstGeom prst="rect">
            <a:avLst/>
          </a:prstGeom>
        </p:spPr>
        <p:txBody>
          <a:bodyPr/>
          <a:lstStyle>
            <a:lvl1pPr marL="0" indent="0">
              <a:buNone/>
              <a:defRPr sz="2400"/>
            </a:lvl1pPr>
          </a:lstStyle>
          <a:p>
            <a:r>
              <a:rPr lang="en-US" sz="2800" dirty="0">
                <a:solidFill>
                  <a:srgbClr val="082544"/>
                </a:solidFill>
                <a:latin typeface="Open Sans" panose="020B0606030504020204" pitchFamily="34" charset="0"/>
                <a:ea typeface="Open Sans" panose="020B0606030504020204" pitchFamily="34" charset="0"/>
                <a:cs typeface="Open Sans" panose="020B0606030504020204" pitchFamily="34" charset="0"/>
              </a:rPr>
              <a:t>Describe the activity here.</a:t>
            </a:r>
          </a:p>
          <a:p>
            <a:pPr lvl="0"/>
            <a:endParaRPr lang="en-US" dirty="0"/>
          </a:p>
        </p:txBody>
      </p:sp>
    </p:spTree>
    <p:extLst>
      <p:ext uri="{BB962C8B-B14F-4D97-AF65-F5344CB8AC3E}">
        <p14:creationId xmlns:p14="http://schemas.microsoft.com/office/powerpoint/2010/main" val="1870273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469399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05E7792-D92A-4DE7-90A9-94BBCEBFBC15}"/>
              </a:ext>
            </a:extLst>
          </p:cNvPr>
          <p:cNvSpPr txBox="1"/>
          <p:nvPr userDrawn="1"/>
        </p:nvSpPr>
        <p:spPr>
          <a:xfrm>
            <a:off x="2971624" y="2896106"/>
            <a:ext cx="3200747" cy="1015663"/>
          </a:xfrm>
          <a:prstGeom prst="rect">
            <a:avLst/>
          </a:prstGeom>
          <a:noFill/>
        </p:spPr>
        <p:txBody>
          <a:bodyPr wrap="square" rtlCol="0">
            <a:spAutoFit/>
          </a:bodyPr>
          <a:lstStyle/>
          <a:p>
            <a:r>
              <a:rPr lang="en-US" sz="6000" b="1" spc="600" dirty="0">
                <a:solidFill>
                  <a:schemeClr val="bg1"/>
                </a:solidFill>
                <a:latin typeface="Open Sans" panose="020B0606030504020204" pitchFamily="34" charset="0"/>
                <a:ea typeface="Open Sans" panose="020B0606030504020204" pitchFamily="34" charset="0"/>
                <a:cs typeface="Open Sans" panose="020B0606030504020204" pitchFamily="34" charset="0"/>
              </a:rPr>
              <a:t>BREAK</a:t>
            </a:r>
          </a:p>
        </p:txBody>
      </p:sp>
    </p:spTree>
    <p:extLst>
      <p:ext uri="{BB962C8B-B14F-4D97-AF65-F5344CB8AC3E}">
        <p14:creationId xmlns:p14="http://schemas.microsoft.com/office/powerpoint/2010/main" val="5091904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437375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ECF21F0E-3925-4F9D-8402-2721216E8787}"/>
              </a:ext>
            </a:extLst>
          </p:cNvPr>
          <p:cNvSpPr>
            <a:spLocks noGrp="1"/>
          </p:cNvSpPr>
          <p:nvPr>
            <p:ph type="body" sz="quarter" idx="10" hasCustomPrompt="1"/>
          </p:nvPr>
        </p:nvSpPr>
        <p:spPr>
          <a:xfrm>
            <a:off x="4048125" y="2003425"/>
            <a:ext cx="3932238" cy="2900363"/>
          </a:xfrm>
          <a:prstGeom prst="rect">
            <a:avLst/>
          </a:prstGeom>
        </p:spPr>
        <p:txBody>
          <a:bodyPr/>
          <a:lstStyle>
            <a:lvl1pPr marL="0" indent="0">
              <a:buNone/>
              <a:defRPr sz="2400"/>
            </a:lvl1pPr>
          </a:lstStyle>
          <a:p>
            <a:r>
              <a:rPr lang="en-US" sz="2800" dirty="0">
                <a:solidFill>
                  <a:srgbClr val="082544"/>
                </a:solidFill>
                <a:latin typeface="Open Sans" panose="020B0606030504020204" pitchFamily="34" charset="0"/>
                <a:ea typeface="Open Sans" panose="020B0606030504020204" pitchFamily="34" charset="0"/>
                <a:cs typeface="Open Sans" panose="020B0606030504020204" pitchFamily="34" charset="0"/>
              </a:rPr>
              <a:t>Describe the resource here.</a:t>
            </a:r>
          </a:p>
          <a:p>
            <a:pPr lvl="0"/>
            <a:endParaRPr lang="en-US" dirty="0"/>
          </a:p>
        </p:txBody>
      </p:sp>
    </p:spTree>
    <p:extLst>
      <p:ext uri="{BB962C8B-B14F-4D97-AF65-F5344CB8AC3E}">
        <p14:creationId xmlns:p14="http://schemas.microsoft.com/office/powerpoint/2010/main" val="17807660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20153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6F72DF70-E7CB-47F8-8511-273BE15C0274}"/>
              </a:ext>
            </a:extLst>
          </p:cNvPr>
          <p:cNvSpPr>
            <a:spLocks noGrp="1"/>
          </p:cNvSpPr>
          <p:nvPr>
            <p:ph type="body" sz="quarter" idx="13" hasCustomPrompt="1"/>
          </p:nvPr>
        </p:nvSpPr>
        <p:spPr>
          <a:xfrm>
            <a:off x="4048125" y="2003425"/>
            <a:ext cx="3932238" cy="2900363"/>
          </a:xfrm>
          <a:prstGeom prst="rect">
            <a:avLst/>
          </a:prstGeom>
        </p:spPr>
        <p:txBody>
          <a:bodyPr/>
          <a:lstStyle>
            <a:lvl1pPr marL="0" indent="0">
              <a:buNone/>
              <a:defRPr sz="2400"/>
            </a:lvl1pPr>
          </a:lstStyle>
          <a:p>
            <a:r>
              <a:rPr lang="en-US" sz="2800" dirty="0">
                <a:solidFill>
                  <a:srgbClr val="082544"/>
                </a:solidFill>
                <a:latin typeface="Open Sans" panose="020B0606030504020204" pitchFamily="34" charset="0"/>
                <a:ea typeface="Open Sans" panose="020B0606030504020204" pitchFamily="34" charset="0"/>
                <a:cs typeface="Open Sans" panose="020B0606030504020204" pitchFamily="34" charset="0"/>
              </a:rPr>
              <a:t>Describe the key takeaway here.</a:t>
            </a:r>
          </a:p>
          <a:p>
            <a:pPr lvl="0"/>
            <a:endParaRPr lang="en-US" dirty="0"/>
          </a:p>
        </p:txBody>
      </p:sp>
    </p:spTree>
    <p:extLst>
      <p:ext uri="{BB962C8B-B14F-4D97-AF65-F5344CB8AC3E}">
        <p14:creationId xmlns:p14="http://schemas.microsoft.com/office/powerpoint/2010/main" val="5238743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7240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6442189-58C8-4378-B289-69C05A0C09DD}"/>
              </a:ext>
            </a:extLst>
          </p:cNvPr>
          <p:cNvSpPr>
            <a:spLocks noGrp="1"/>
          </p:cNvSpPr>
          <p:nvPr>
            <p:ph type="body" sz="quarter" idx="10" hasCustomPrompt="1"/>
          </p:nvPr>
        </p:nvSpPr>
        <p:spPr>
          <a:xfrm>
            <a:off x="548785" y="3624060"/>
            <a:ext cx="7921884" cy="357736"/>
          </a:xfrm>
          <a:prstGeom prst="rect">
            <a:avLst/>
          </a:prstGeom>
        </p:spPr>
        <p:txBody>
          <a:bodyPr/>
          <a:lstStyle>
            <a:lvl1pPr marL="0" indent="0">
              <a:buNone/>
              <a:defRPr sz="2000" i="1" u="sng">
                <a:solidFill>
                  <a:srgbClr val="082544"/>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Link Goes Here</a:t>
            </a:r>
          </a:p>
        </p:txBody>
      </p:sp>
    </p:spTree>
    <p:extLst>
      <p:ext uri="{BB962C8B-B14F-4D97-AF65-F5344CB8AC3E}">
        <p14:creationId xmlns:p14="http://schemas.microsoft.com/office/powerpoint/2010/main" val="38445426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93553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8378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725FF27-AE16-4ADC-895C-72A309D8C2B4}"/>
              </a:ext>
            </a:extLst>
          </p:cNvPr>
          <p:cNvSpPr>
            <a:spLocks noGrp="1"/>
          </p:cNvSpPr>
          <p:nvPr>
            <p:ph type="body" sz="quarter" idx="10" hasCustomPrompt="1"/>
          </p:nvPr>
        </p:nvSpPr>
        <p:spPr>
          <a:xfrm>
            <a:off x="4272136" y="2294110"/>
            <a:ext cx="3915900" cy="1944687"/>
          </a:xfrm>
          <a:prstGeom prst="rect">
            <a:avLst/>
          </a:prstGeom>
        </p:spPr>
        <p:txBody>
          <a:bodyPr/>
          <a:lstStyle>
            <a:lvl1pPr marL="0" indent="0">
              <a:buNone/>
              <a:defRPr sz="2400" b="1" i="1">
                <a:solidFill>
                  <a:srgbClr val="082544"/>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After participating…</a:t>
            </a:r>
          </a:p>
        </p:txBody>
      </p:sp>
      <p:sp>
        <p:nvSpPr>
          <p:cNvPr id="3" name="TextBox 2">
            <a:extLst>
              <a:ext uri="{FF2B5EF4-FFF2-40B4-BE49-F238E27FC236}">
                <a16:creationId xmlns:a16="http://schemas.microsoft.com/office/drawing/2014/main" id="{E12E8504-FA9E-4913-A725-8C8EDB9745F1}"/>
              </a:ext>
            </a:extLst>
          </p:cNvPr>
          <p:cNvSpPr txBox="1"/>
          <p:nvPr userDrawn="1"/>
        </p:nvSpPr>
        <p:spPr>
          <a:xfrm>
            <a:off x="847725" y="2686096"/>
            <a:ext cx="3038475" cy="1477328"/>
          </a:xfrm>
          <a:prstGeom prst="rect">
            <a:avLst/>
          </a:prstGeom>
          <a:noFill/>
        </p:spPr>
        <p:txBody>
          <a:bodyPr wrap="square" rtlCol="0">
            <a:spAutoFit/>
          </a:bodyPr>
          <a:lstStyle/>
          <a:p>
            <a:r>
              <a:rPr lang="en-US" sz="4500" spc="600" dirty="0">
                <a:solidFill>
                  <a:schemeClr val="bg1"/>
                </a:solidFill>
                <a:latin typeface="Open Sans" panose="020B0606030504020204" pitchFamily="34" charset="0"/>
                <a:ea typeface="Open Sans" panose="020B0606030504020204" pitchFamily="34" charset="0"/>
                <a:cs typeface="Open Sans" panose="020B0606030504020204" pitchFamily="34" charset="0"/>
              </a:rPr>
              <a:t>learning</a:t>
            </a:r>
          </a:p>
          <a:p>
            <a:r>
              <a:rPr lang="en-US" sz="4500" b="1" spc="-150" dirty="0">
                <a:solidFill>
                  <a:schemeClr val="bg1"/>
                </a:solidFill>
                <a:latin typeface="Open Sans" panose="020B0606030504020204" pitchFamily="34" charset="0"/>
                <a:ea typeface="Open Sans" panose="020B0606030504020204" pitchFamily="34" charset="0"/>
                <a:cs typeface="Open Sans" panose="020B0606030504020204" pitchFamily="34" charset="0"/>
              </a:rPr>
              <a:t>OUTCOME</a:t>
            </a:r>
          </a:p>
        </p:txBody>
      </p:sp>
    </p:spTree>
    <p:extLst>
      <p:ext uri="{BB962C8B-B14F-4D97-AF65-F5344CB8AC3E}">
        <p14:creationId xmlns:p14="http://schemas.microsoft.com/office/powerpoint/2010/main" val="29439096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5A6289F-7454-4ADB-84F7-52E2C8551086}"/>
              </a:ext>
            </a:extLst>
          </p:cNvPr>
          <p:cNvSpPr>
            <a:spLocks noGrp="1"/>
          </p:cNvSpPr>
          <p:nvPr>
            <p:ph type="dt" sz="half" idx="10"/>
          </p:nvPr>
        </p:nvSpPr>
        <p:spPr>
          <a:xfrm>
            <a:off x="628650" y="6356350"/>
            <a:ext cx="2057400" cy="365125"/>
          </a:xfrm>
          <a:prstGeom prst="rect">
            <a:avLst/>
          </a:prstGeom>
        </p:spPr>
        <p:txBody>
          <a:bodyPr/>
          <a:lstStyle/>
          <a:p>
            <a:fld id="{EE8BDEF4-1787-473A-AECE-06E2B91E7DFA}" type="datetimeFigureOut">
              <a:rPr lang="en-US" smtClean="0"/>
              <a:t>1/28/2021</a:t>
            </a:fld>
            <a:endParaRPr lang="en-US"/>
          </a:p>
        </p:txBody>
      </p:sp>
      <p:sp>
        <p:nvSpPr>
          <p:cNvPr id="5" name="Footer Placeholder 4">
            <a:extLst>
              <a:ext uri="{FF2B5EF4-FFF2-40B4-BE49-F238E27FC236}">
                <a16:creationId xmlns:a16="http://schemas.microsoft.com/office/drawing/2014/main" id="{66555206-023C-4494-B65B-E9B0F5B31191}"/>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F25DFA3-64E7-48C9-ACC1-3124ADABC561}"/>
              </a:ext>
            </a:extLst>
          </p:cNvPr>
          <p:cNvSpPr>
            <a:spLocks noGrp="1"/>
          </p:cNvSpPr>
          <p:nvPr>
            <p:ph type="sldNum" sz="quarter" idx="12"/>
          </p:nvPr>
        </p:nvSpPr>
        <p:spPr>
          <a:xfrm>
            <a:off x="6457950" y="6356350"/>
            <a:ext cx="2057400" cy="365125"/>
          </a:xfrm>
          <a:prstGeom prst="rect">
            <a:avLst/>
          </a:prstGeom>
        </p:spPr>
        <p:txBody>
          <a:bodyPr/>
          <a:lstStyle/>
          <a:p>
            <a:fld id="{9B47C7CA-378B-4769-A7A0-C178358627BF}" type="slidenum">
              <a:rPr lang="en-US" smtClean="0"/>
              <a:t>‹#›</a:t>
            </a:fld>
            <a:endParaRPr lang="en-US"/>
          </a:p>
        </p:txBody>
      </p:sp>
      <p:sp>
        <p:nvSpPr>
          <p:cNvPr id="7" name="Text Placeholder 3">
            <a:extLst>
              <a:ext uri="{FF2B5EF4-FFF2-40B4-BE49-F238E27FC236}">
                <a16:creationId xmlns:a16="http://schemas.microsoft.com/office/drawing/2014/main" id="{8239ADC2-DC11-4C31-AF0E-A614514F0629}"/>
              </a:ext>
            </a:extLst>
          </p:cNvPr>
          <p:cNvSpPr>
            <a:spLocks noGrp="1"/>
          </p:cNvSpPr>
          <p:nvPr>
            <p:ph type="body" sz="quarter" idx="13" hasCustomPrompt="1"/>
          </p:nvPr>
        </p:nvSpPr>
        <p:spPr>
          <a:xfrm>
            <a:off x="1113234" y="1961600"/>
            <a:ext cx="6917531" cy="1944687"/>
          </a:xfrm>
          <a:prstGeom prst="rect">
            <a:avLst/>
          </a:prstGeom>
        </p:spPr>
        <p:txBody>
          <a:bodyPr/>
          <a:lstStyle>
            <a:lvl1pPr marL="0" indent="0">
              <a:buNone/>
              <a:defRPr sz="2200">
                <a:solidFill>
                  <a:srgbClr val="082544"/>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…you can fill in the blanks here.</a:t>
            </a:r>
          </a:p>
        </p:txBody>
      </p:sp>
    </p:spTree>
    <p:extLst>
      <p:ext uri="{BB962C8B-B14F-4D97-AF65-F5344CB8AC3E}">
        <p14:creationId xmlns:p14="http://schemas.microsoft.com/office/powerpoint/2010/main" val="25751975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B0E08BF-D930-4492-8496-08B14E0D4605}"/>
              </a:ext>
            </a:extLst>
          </p:cNvPr>
          <p:cNvSpPr>
            <a:spLocks noGrp="1"/>
          </p:cNvSpPr>
          <p:nvPr>
            <p:ph type="body" sz="quarter" idx="10" hasCustomPrompt="1"/>
          </p:nvPr>
        </p:nvSpPr>
        <p:spPr>
          <a:xfrm>
            <a:off x="5162550" y="1728788"/>
            <a:ext cx="3681413" cy="4556125"/>
          </a:xfrm>
          <a:prstGeom prst="rect">
            <a:avLst/>
          </a:prstGeom>
        </p:spPr>
        <p:txBody>
          <a:bodyPr/>
          <a:lstStyle>
            <a:lvl1pPr marL="0" indent="0">
              <a:buNone/>
              <a:defRPr sz="2200">
                <a:solidFill>
                  <a:srgbClr val="082544"/>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Insert agenda here</a:t>
            </a:r>
          </a:p>
        </p:txBody>
      </p:sp>
    </p:spTree>
    <p:extLst>
      <p:ext uri="{BB962C8B-B14F-4D97-AF65-F5344CB8AC3E}">
        <p14:creationId xmlns:p14="http://schemas.microsoft.com/office/powerpoint/2010/main" val="31209821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34E8896-1F85-4E4D-BEC3-6799EDD92A42}"/>
              </a:ext>
            </a:extLst>
          </p:cNvPr>
          <p:cNvSpPr>
            <a:spLocks noGrp="1"/>
          </p:cNvSpPr>
          <p:nvPr>
            <p:ph type="body" sz="quarter" idx="10" hasCustomPrompt="1"/>
          </p:nvPr>
        </p:nvSpPr>
        <p:spPr>
          <a:xfrm>
            <a:off x="1762125" y="3906751"/>
            <a:ext cx="2144713" cy="1389063"/>
          </a:xfrm>
          <a:prstGeom prst="rect">
            <a:avLst/>
          </a:prstGeom>
        </p:spPr>
        <p:txBody>
          <a:bodyPr/>
          <a:lstStyle>
            <a:lvl1pPr marL="0" indent="0">
              <a:buNone/>
              <a:defRPr sz="10000" b="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1</a:t>
            </a:r>
          </a:p>
        </p:txBody>
      </p:sp>
      <p:sp>
        <p:nvSpPr>
          <p:cNvPr id="6" name="Text Placeholder 5">
            <a:extLst>
              <a:ext uri="{FF2B5EF4-FFF2-40B4-BE49-F238E27FC236}">
                <a16:creationId xmlns:a16="http://schemas.microsoft.com/office/drawing/2014/main" id="{2B9D55B2-C4D9-4FF2-9B01-E3E9DFE8DA36}"/>
              </a:ext>
            </a:extLst>
          </p:cNvPr>
          <p:cNvSpPr>
            <a:spLocks noGrp="1"/>
          </p:cNvSpPr>
          <p:nvPr>
            <p:ph type="body" sz="quarter" idx="11" hasCustomPrompt="1"/>
          </p:nvPr>
        </p:nvSpPr>
        <p:spPr>
          <a:xfrm>
            <a:off x="938673" y="5461460"/>
            <a:ext cx="7390680" cy="939340"/>
          </a:xfrm>
          <a:prstGeom prst="rect">
            <a:avLst/>
          </a:prstGeom>
        </p:spPr>
        <p:txBody>
          <a:bodyPr/>
          <a:lstStyle>
            <a:lvl1pPr marL="0" indent="0">
              <a:buNone/>
              <a:defRPr b="1">
                <a:solidFill>
                  <a:schemeClr val="bg1"/>
                </a:solidFill>
              </a:defRPr>
            </a:lvl1pPr>
          </a:lstStyle>
          <a:p>
            <a:r>
              <a:rPr lang="en-US"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A Place to Put an Exciting </a:t>
            </a:r>
            <a:br>
              <a:rPr lang="en-US"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Title for Your Section</a:t>
            </a:r>
            <a:endParaRPr lang="en-US" dirty="0"/>
          </a:p>
        </p:txBody>
      </p:sp>
    </p:spTree>
    <p:extLst>
      <p:ext uri="{BB962C8B-B14F-4D97-AF65-F5344CB8AC3E}">
        <p14:creationId xmlns:p14="http://schemas.microsoft.com/office/powerpoint/2010/main" val="19339500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696D34C-30F6-4BF3-B882-927F9D7B595A}"/>
              </a:ext>
            </a:extLst>
          </p:cNvPr>
          <p:cNvSpPr>
            <a:spLocks noGrp="1"/>
          </p:cNvSpPr>
          <p:nvPr>
            <p:ph type="body" sz="quarter" idx="10" hasCustomPrompt="1"/>
          </p:nvPr>
        </p:nvSpPr>
        <p:spPr>
          <a:xfrm>
            <a:off x="4048125" y="2003425"/>
            <a:ext cx="3932238" cy="2900363"/>
          </a:xfrm>
          <a:prstGeom prst="rect">
            <a:avLst/>
          </a:prstGeom>
        </p:spPr>
        <p:txBody>
          <a:bodyPr/>
          <a:lstStyle>
            <a:lvl1pPr marL="0" indent="0">
              <a:buNone/>
              <a:defRPr sz="2400"/>
            </a:lvl1pPr>
          </a:lstStyle>
          <a:p>
            <a:r>
              <a:rPr lang="en-US" sz="2800" dirty="0">
                <a:solidFill>
                  <a:srgbClr val="082544"/>
                </a:solidFill>
                <a:latin typeface="Open Sans" panose="020B0606030504020204" pitchFamily="34" charset="0"/>
                <a:ea typeface="Open Sans" panose="020B0606030504020204" pitchFamily="34" charset="0"/>
                <a:cs typeface="Open Sans" panose="020B0606030504020204" pitchFamily="34" charset="0"/>
              </a:rPr>
              <a:t>What is the question you want to ask?</a:t>
            </a:r>
          </a:p>
          <a:p>
            <a:endParaRPr lang="en-US" sz="2800" dirty="0">
              <a:solidFill>
                <a:srgbClr val="082544"/>
              </a:solidFill>
              <a:latin typeface="Open Sans" panose="020B0606030504020204" pitchFamily="34" charset="0"/>
              <a:ea typeface="Open Sans" panose="020B0606030504020204" pitchFamily="34" charset="0"/>
              <a:cs typeface="Open Sans" panose="020B0606030504020204" pitchFamily="34" charset="0"/>
            </a:endParaRPr>
          </a:p>
          <a:p>
            <a:r>
              <a:rPr lang="en-US" sz="2800" dirty="0">
                <a:solidFill>
                  <a:srgbClr val="082544"/>
                </a:solidFill>
                <a:latin typeface="Open Sans" panose="020B0606030504020204" pitchFamily="34" charset="0"/>
                <a:ea typeface="Open Sans" panose="020B0606030504020204" pitchFamily="34" charset="0"/>
                <a:cs typeface="Open Sans" panose="020B0606030504020204" pitchFamily="34" charset="0"/>
              </a:rPr>
              <a:t>Is there a follow-up question?</a:t>
            </a:r>
          </a:p>
          <a:p>
            <a:pPr lvl="0"/>
            <a:endParaRPr lang="en-US" dirty="0"/>
          </a:p>
        </p:txBody>
      </p:sp>
    </p:spTree>
    <p:extLst>
      <p:ext uri="{BB962C8B-B14F-4D97-AF65-F5344CB8AC3E}">
        <p14:creationId xmlns:p14="http://schemas.microsoft.com/office/powerpoint/2010/main" val="1973230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B603270C-2FB7-43D6-ADF6-CCDE890E772F}"/>
              </a:ext>
            </a:extLst>
          </p:cNvPr>
          <p:cNvSpPr>
            <a:spLocks noGrp="1"/>
          </p:cNvSpPr>
          <p:nvPr>
            <p:ph type="body" sz="quarter" idx="10" hasCustomPrompt="1"/>
          </p:nvPr>
        </p:nvSpPr>
        <p:spPr>
          <a:xfrm>
            <a:off x="4048125" y="2003425"/>
            <a:ext cx="3932238" cy="2900363"/>
          </a:xfrm>
          <a:prstGeom prst="rect">
            <a:avLst/>
          </a:prstGeom>
        </p:spPr>
        <p:txBody>
          <a:bodyPr/>
          <a:lstStyle>
            <a:lvl1pPr marL="0" indent="0">
              <a:buNone/>
              <a:defRPr sz="2400"/>
            </a:lvl1pPr>
          </a:lstStyle>
          <a:p>
            <a:r>
              <a:rPr lang="en-US" sz="2800" dirty="0">
                <a:solidFill>
                  <a:srgbClr val="082544"/>
                </a:solidFill>
                <a:latin typeface="Open Sans" panose="020B0606030504020204" pitchFamily="34" charset="0"/>
                <a:ea typeface="Open Sans" panose="020B0606030504020204" pitchFamily="34" charset="0"/>
                <a:cs typeface="Open Sans" panose="020B0606030504020204" pitchFamily="34" charset="0"/>
              </a:rPr>
              <a:t>What is your poll question?</a:t>
            </a:r>
          </a:p>
          <a:p>
            <a:pPr lvl="0"/>
            <a:endParaRPr lang="en-US" dirty="0"/>
          </a:p>
        </p:txBody>
      </p:sp>
    </p:spTree>
    <p:extLst>
      <p:ext uri="{BB962C8B-B14F-4D97-AF65-F5344CB8AC3E}">
        <p14:creationId xmlns:p14="http://schemas.microsoft.com/office/powerpoint/2010/main" val="312122457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theme" Target="../theme/theme10.xml"/><Relationship Id="rId1" Type="http://schemas.openxmlformats.org/officeDocument/2006/relationships/slideLayout" Target="../slideLayouts/slideLayout11.xml"/><Relationship Id="rId5" Type="http://schemas.openxmlformats.org/officeDocument/2006/relationships/image" Target="../media/image12.png"/><Relationship Id="rId4" Type="http://schemas.microsoft.com/office/2007/relationships/hdphoto" Target="../media/hdphoto5.wdp"/></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theme" Target="../theme/theme11.xml"/><Relationship Id="rId1" Type="http://schemas.openxmlformats.org/officeDocument/2006/relationships/slideLayout" Target="../slideLayouts/slideLayout12.xml"/><Relationship Id="rId5" Type="http://schemas.openxmlformats.org/officeDocument/2006/relationships/image" Target="../media/image1.png"/><Relationship Id="rId4" Type="http://schemas.microsoft.com/office/2007/relationships/hdphoto" Target="../media/hdphoto6.wdp"/></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theme" Target="../theme/theme12.xml"/><Relationship Id="rId1" Type="http://schemas.openxmlformats.org/officeDocument/2006/relationships/slideLayout" Target="../slideLayouts/slideLayout13.xml"/><Relationship Id="rId4" Type="http://schemas.openxmlformats.org/officeDocument/2006/relationships/image" Target="../media/image1.png"/></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theme" Target="../theme/theme13.xml"/><Relationship Id="rId1" Type="http://schemas.openxmlformats.org/officeDocument/2006/relationships/slideLayout" Target="../slideLayouts/slideLayout14.xml"/><Relationship Id="rId5" Type="http://schemas.openxmlformats.org/officeDocument/2006/relationships/image" Target="../media/image16.png"/><Relationship Id="rId4" Type="http://schemas.microsoft.com/office/2007/relationships/hdphoto" Target="../media/hdphoto7.wdp"/></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theme" Target="../theme/theme14.xml"/><Relationship Id="rId1" Type="http://schemas.openxmlformats.org/officeDocument/2006/relationships/slideLayout" Target="../slideLayouts/slideLayout15.xml"/><Relationship Id="rId5" Type="http://schemas.openxmlformats.org/officeDocument/2006/relationships/image" Target="../media/image18.png"/><Relationship Id="rId4" Type="http://schemas.microsoft.com/office/2007/relationships/hdphoto" Target="../media/hdphoto8.wdp"/></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theme" Target="../theme/theme15.xml"/><Relationship Id="rId1" Type="http://schemas.openxmlformats.org/officeDocument/2006/relationships/slideLayout" Target="../slideLayouts/slideLayout16.xml"/><Relationship Id="rId6" Type="http://schemas.openxmlformats.org/officeDocument/2006/relationships/image" Target="../media/image21.svg"/><Relationship Id="rId5" Type="http://schemas.openxmlformats.org/officeDocument/2006/relationships/image" Target="../media/image20.png"/><Relationship Id="rId4" Type="http://schemas.microsoft.com/office/2007/relationships/hdphoto" Target="../media/hdphoto9.wdp"/></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theme" Target="../theme/theme16.xml"/><Relationship Id="rId1" Type="http://schemas.openxmlformats.org/officeDocument/2006/relationships/slideLayout" Target="../slideLayouts/slideLayout17.xml"/><Relationship Id="rId6" Type="http://schemas.openxmlformats.org/officeDocument/2006/relationships/image" Target="../media/image22.svg"/><Relationship Id="rId5" Type="http://schemas.openxmlformats.org/officeDocument/2006/relationships/image" Target="../media/image20.png"/><Relationship Id="rId4" Type="http://schemas.microsoft.com/office/2007/relationships/hdphoto" Target="../media/hdphoto9.wdp"/></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7.xml"/><Relationship Id="rId1"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3.xml"/><Relationship Id="rId1" Type="http://schemas.openxmlformats.org/officeDocument/2006/relationships/slideLayout" Target="../slideLayouts/slideLayout4.xml"/><Relationship Id="rId4" Type="http://schemas.microsoft.com/office/2007/relationships/hdphoto" Target="../media/hdphoto1.wdp"/></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4.xml"/><Relationship Id="rId1" Type="http://schemas.openxmlformats.org/officeDocument/2006/relationships/slideLayout" Target="../slideLayouts/slideLayout5.xml"/><Relationship Id="rId4" Type="http://schemas.microsoft.com/office/2007/relationships/hdphoto" Target="../media/hdphoto1.wdp"/></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5.xml"/><Relationship Id="rId1" Type="http://schemas.openxmlformats.org/officeDocument/2006/relationships/slideLayout" Target="../slideLayouts/slideLayout6.xml"/><Relationship Id="rId4" Type="http://schemas.microsoft.com/office/2007/relationships/hdphoto" Target="../media/hdphoto2.wdp"/></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6.xml"/><Relationship Id="rId1" Type="http://schemas.openxmlformats.org/officeDocument/2006/relationships/slideLayout" Target="../slideLayouts/slideLayout7.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7.xml"/><Relationship Id="rId1" Type="http://schemas.openxmlformats.org/officeDocument/2006/relationships/slideLayout" Target="../slideLayouts/slideLayout8.xml"/><Relationship Id="rId6" Type="http://schemas.openxmlformats.org/officeDocument/2006/relationships/image" Target="../media/image6.svg"/><Relationship Id="rId5" Type="http://schemas.openxmlformats.org/officeDocument/2006/relationships/image" Target="../media/image5.png"/><Relationship Id="rId4" Type="http://schemas.microsoft.com/office/2007/relationships/hdphoto" Target="../media/hdphoto3.wdp"/></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8.xml"/><Relationship Id="rId1" Type="http://schemas.openxmlformats.org/officeDocument/2006/relationships/slideLayout" Target="../slideLayouts/slideLayout9.xml"/><Relationship Id="rId5" Type="http://schemas.openxmlformats.org/officeDocument/2006/relationships/image" Target="../media/image9.svg"/><Relationship Id="rId4" Type="http://schemas.openxmlformats.org/officeDocument/2006/relationships/image" Target="../media/image8.png"/></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theme" Target="../theme/theme9.xml"/><Relationship Id="rId1" Type="http://schemas.openxmlformats.org/officeDocument/2006/relationships/slideLayout" Target="../slideLayouts/slideLayout10.xml"/><Relationship Id="rId5" Type="http://schemas.openxmlformats.org/officeDocument/2006/relationships/image" Target="../media/image11.png"/><Relationship Id="rId4" Type="http://schemas.microsoft.com/office/2007/relationships/hdphoto" Target="../media/hdphoto4.wdp"/></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4BDA031-D1BE-45D7-B8DD-7E8473915003}"/>
              </a:ext>
            </a:extLst>
          </p:cNvPr>
          <p:cNvSpPr/>
          <p:nvPr userDrawn="1"/>
        </p:nvSpPr>
        <p:spPr>
          <a:xfrm>
            <a:off x="0" y="6248400"/>
            <a:ext cx="9144000" cy="609600"/>
          </a:xfrm>
          <a:prstGeom prst="rect">
            <a:avLst/>
          </a:prstGeom>
          <a:solidFill>
            <a:srgbClr val="08254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descr="A close up of a logo&#10;&#10;Description automatically generated">
            <a:extLst>
              <a:ext uri="{FF2B5EF4-FFF2-40B4-BE49-F238E27FC236}">
                <a16:creationId xmlns:a16="http://schemas.microsoft.com/office/drawing/2014/main" id="{A12037F8-B497-4589-BD96-77DD7E49203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815158" y="6389217"/>
            <a:ext cx="1513683" cy="327965"/>
          </a:xfrm>
          <a:prstGeom prst="rect">
            <a:avLst/>
          </a:prstGeom>
        </p:spPr>
      </p:pic>
      <p:sp>
        <p:nvSpPr>
          <p:cNvPr id="13" name="Rectangle 7">
            <a:extLst>
              <a:ext uri="{FF2B5EF4-FFF2-40B4-BE49-F238E27FC236}">
                <a16:creationId xmlns:a16="http://schemas.microsoft.com/office/drawing/2014/main" id="{AB064E9A-385A-4D5F-98A0-42C02D8B3D91}"/>
              </a:ext>
            </a:extLst>
          </p:cNvPr>
          <p:cNvSpPr>
            <a:spLocks noChangeArrowheads="1"/>
          </p:cNvSpPr>
          <p:nvPr userDrawn="1"/>
        </p:nvSpPr>
        <p:spPr bwMode="auto">
          <a:xfrm>
            <a:off x="8467725" y="6400801"/>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tx1"/>
                </a:solidFill>
                <a:latin typeface="Open Sans" panose="020B0606030504020204" pitchFamily="34" charset="0"/>
                <a:ea typeface="Open Sans" panose="020B0606030504020204" pitchFamily="34" charset="0"/>
                <a:cs typeface="Open Sans" panose="020B0606030504020204" pitchFamily="34" charset="0"/>
              </a:rPr>
              <a:pPr algn="r">
                <a:defRPr/>
              </a:pPr>
              <a:t>‹#›</a:t>
            </a:fld>
            <a:endPar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613594793"/>
      </p:ext>
    </p:extLst>
  </p:cSld>
  <p:clrMap bg1="lt1" tx1="dk1" bg2="lt2" tx2="dk2" accent1="accent1" accent2="accent2" accent3="accent3" accent4="accent4" accent5="accent5" accent6="accent6" hlink="hlink" folHlink="folHlink"/>
  <p:sldLayoutIdLst>
    <p:sldLayoutId id="2147483675" r:id="rId1"/>
    <p:sldLayoutId id="2147483713" r:id="rId2"/>
  </p:sldLayoutIdLst>
  <p:txStyles>
    <p:titleStyle>
      <a:lvl1pPr algn="l" defTabSz="914400" rtl="0" eaLnBrk="1" latinLnBrk="0" hangingPunct="1">
        <a:lnSpc>
          <a:spcPct val="90000"/>
        </a:lnSpc>
        <a:spcBef>
          <a:spcPct val="0"/>
        </a:spcBef>
        <a:buNone/>
        <a:defRPr sz="4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descr="A picture containing light&#10;&#10;Description automatically generated">
            <a:extLst>
              <a:ext uri="{FF2B5EF4-FFF2-40B4-BE49-F238E27FC236}">
                <a16:creationId xmlns:a16="http://schemas.microsoft.com/office/drawing/2014/main" id="{61BCB311-87E5-47E6-A28C-9AA722241FC0}"/>
              </a:ext>
            </a:extLst>
          </p:cNvPr>
          <p:cNvPicPr>
            <a:picLocks noChangeAspect="1"/>
          </p:cNvPicPr>
          <p:nvPr userDrawn="1"/>
        </p:nvPicPr>
        <p:blipFill rotWithShape="1">
          <a:blip r:embed="rId3" cstate="screen">
            <a:alphaModFix amt="7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0" y="4015"/>
            <a:ext cx="9144000" cy="6853985"/>
          </a:xfrm>
          <a:prstGeom prst="rect">
            <a:avLst/>
          </a:prstGeom>
        </p:spPr>
      </p:pic>
      <p:sp>
        <p:nvSpPr>
          <p:cNvPr id="22" name="Rectangle 21">
            <a:extLst>
              <a:ext uri="{FF2B5EF4-FFF2-40B4-BE49-F238E27FC236}">
                <a16:creationId xmlns:a16="http://schemas.microsoft.com/office/drawing/2014/main" id="{D9AE34D9-391E-42ED-B5B7-D975C2D52777}"/>
              </a:ext>
            </a:extLst>
          </p:cNvPr>
          <p:cNvSpPr/>
          <p:nvPr userDrawn="1"/>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196EECB-53CF-468C-B0A4-E6CDCB69F2AA}"/>
              </a:ext>
            </a:extLst>
          </p:cNvPr>
          <p:cNvSpPr/>
          <p:nvPr userDrawn="1"/>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33E4356-75F3-45BB-A41D-6CFE34FF892F}"/>
              </a:ext>
            </a:extLst>
          </p:cNvPr>
          <p:cNvSpPr/>
          <p:nvPr userDrawn="1"/>
        </p:nvSpPr>
        <p:spPr>
          <a:xfrm>
            <a:off x="0" y="-4016"/>
            <a:ext cx="9144000" cy="6862016"/>
          </a:xfrm>
          <a:prstGeom prst="rect">
            <a:avLst/>
          </a:prstGeom>
          <a:solidFill>
            <a:srgbClr val="082544">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4A2E031-8AE7-45C9-86D2-23D8348C2FEC}"/>
              </a:ext>
            </a:extLst>
          </p:cNvPr>
          <p:cNvSpPr/>
          <p:nvPr userDrawn="1"/>
        </p:nvSpPr>
        <p:spPr>
          <a:xfrm>
            <a:off x="828675" y="667657"/>
            <a:ext cx="7486650" cy="55299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885B939-49DC-4C3D-AE9C-0E52E315D299}"/>
              </a:ext>
            </a:extLst>
          </p:cNvPr>
          <p:cNvSpPr/>
          <p:nvPr userDrawn="1"/>
        </p:nvSpPr>
        <p:spPr>
          <a:xfrm>
            <a:off x="828674" y="667657"/>
            <a:ext cx="7486650" cy="840325"/>
          </a:xfrm>
          <a:prstGeom prst="rect">
            <a:avLst/>
          </a:prstGeom>
          <a:solidFill>
            <a:srgbClr val="082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002A376-BC3E-436E-8C89-91166A2E5693}"/>
              </a:ext>
            </a:extLst>
          </p:cNvPr>
          <p:cNvSpPr txBox="1"/>
          <p:nvPr userDrawn="1"/>
        </p:nvSpPr>
        <p:spPr>
          <a:xfrm>
            <a:off x="1009969" y="764456"/>
            <a:ext cx="3378045" cy="677108"/>
          </a:xfrm>
          <a:prstGeom prst="rect">
            <a:avLst/>
          </a:prstGeom>
          <a:noFill/>
        </p:spPr>
        <p:txBody>
          <a:bodyPr wrap="square" rtlCol="0">
            <a:spAutoFit/>
          </a:bodyPr>
          <a:lstStyle/>
          <a:p>
            <a:r>
              <a:rPr lang="en-US" sz="3800" b="1" spc="600" dirty="0">
                <a:solidFill>
                  <a:schemeClr val="bg1"/>
                </a:solidFill>
                <a:latin typeface="Open Sans" panose="020B0606030504020204" pitchFamily="34" charset="0"/>
                <a:ea typeface="Open Sans" panose="020B0606030504020204" pitchFamily="34" charset="0"/>
                <a:cs typeface="Open Sans" panose="020B0606030504020204" pitchFamily="34" charset="0"/>
              </a:rPr>
              <a:t>ACTIVITY</a:t>
            </a:r>
          </a:p>
        </p:txBody>
      </p:sp>
      <p:sp>
        <p:nvSpPr>
          <p:cNvPr id="19" name="Rectangle 7">
            <a:extLst>
              <a:ext uri="{FF2B5EF4-FFF2-40B4-BE49-F238E27FC236}">
                <a16:creationId xmlns:a16="http://schemas.microsoft.com/office/drawing/2014/main" id="{E8979437-C20A-4FAE-9A30-0C752D1DAE85}"/>
              </a:ext>
            </a:extLst>
          </p:cNvPr>
          <p:cNvSpPr>
            <a:spLocks noChangeArrowheads="1"/>
          </p:cNvSpPr>
          <p:nvPr userDrawn="1"/>
        </p:nvSpPr>
        <p:spPr bwMode="auto">
          <a:xfrm>
            <a:off x="8467725" y="6400801"/>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bg1"/>
                </a:solidFill>
                <a:latin typeface="Open Sans" panose="020B0606030504020204" pitchFamily="34" charset="0"/>
                <a:ea typeface="Open Sans" panose="020B0606030504020204" pitchFamily="34" charset="0"/>
                <a:cs typeface="Open Sans" panose="020B0606030504020204" pitchFamily="34" charset="0"/>
              </a:rPr>
              <a:pPr algn="r">
                <a:defRPr/>
              </a:pPr>
              <a:t>‹#›</a:t>
            </a:fld>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descr="A picture containing light&#10;&#10;Description automatically generated">
            <a:extLst>
              <a:ext uri="{FF2B5EF4-FFF2-40B4-BE49-F238E27FC236}">
                <a16:creationId xmlns:a16="http://schemas.microsoft.com/office/drawing/2014/main" id="{24181F59-4EB9-41FF-B8B6-C8D6A29480E0}"/>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835267" y="653143"/>
            <a:ext cx="801914" cy="801914"/>
          </a:xfrm>
          <a:prstGeom prst="rect">
            <a:avLst/>
          </a:prstGeom>
        </p:spPr>
      </p:pic>
    </p:spTree>
    <p:extLst>
      <p:ext uri="{BB962C8B-B14F-4D97-AF65-F5344CB8AC3E}">
        <p14:creationId xmlns:p14="http://schemas.microsoft.com/office/powerpoint/2010/main" val="2396826574"/>
      </p:ext>
    </p:extLst>
  </p:cSld>
  <p:clrMap bg1="lt1" tx1="dk1" bg2="lt2" tx2="dk2" accent1="accent1" accent2="accent2" accent3="accent3" accent4="accent4" accent5="accent5" accent6="accent6" hlink="hlink" folHlink="folHlink"/>
  <p:sldLayoutIdLst>
    <p:sldLayoutId id="214748371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clock hanging from the side of a variety of different colors&#10;&#10;Description automatically generated">
            <a:extLst>
              <a:ext uri="{FF2B5EF4-FFF2-40B4-BE49-F238E27FC236}">
                <a16:creationId xmlns:a16="http://schemas.microsoft.com/office/drawing/2014/main" id="{F2CB744B-6E20-4125-B770-AF05A05ACC3E}"/>
              </a:ext>
            </a:extLst>
          </p:cNvPr>
          <p:cNvPicPr>
            <a:picLocks noChangeAspect="1"/>
          </p:cNvPicPr>
          <p:nvPr userDrawn="1"/>
        </p:nvPicPr>
        <p:blipFill rotWithShape="1">
          <a:blip r:embed="rId3" cstate="screen">
            <a:alphaModFix amt="8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b="25000"/>
          <a:stretch/>
        </p:blipFill>
        <p:spPr>
          <a:xfrm>
            <a:off x="-1" y="0"/>
            <a:ext cx="9143999" cy="6858000"/>
          </a:xfrm>
          <a:prstGeom prst="rect">
            <a:avLst/>
          </a:prstGeom>
        </p:spPr>
      </p:pic>
      <p:sp>
        <p:nvSpPr>
          <p:cNvPr id="22" name="Rectangle 21">
            <a:extLst>
              <a:ext uri="{FF2B5EF4-FFF2-40B4-BE49-F238E27FC236}">
                <a16:creationId xmlns:a16="http://schemas.microsoft.com/office/drawing/2014/main" id="{D9AE34D9-391E-42ED-B5B7-D975C2D52777}"/>
              </a:ext>
            </a:extLst>
          </p:cNvPr>
          <p:cNvSpPr/>
          <p:nvPr userDrawn="1"/>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196EECB-53CF-468C-B0A4-E6CDCB69F2AA}"/>
              </a:ext>
            </a:extLst>
          </p:cNvPr>
          <p:cNvSpPr/>
          <p:nvPr userDrawn="1"/>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33E4356-75F3-45BB-A41D-6CFE34FF892F}"/>
              </a:ext>
            </a:extLst>
          </p:cNvPr>
          <p:cNvSpPr/>
          <p:nvPr userDrawn="1"/>
        </p:nvSpPr>
        <p:spPr>
          <a:xfrm>
            <a:off x="0" y="-1"/>
            <a:ext cx="9144000" cy="6858002"/>
          </a:xfrm>
          <a:prstGeom prst="rect">
            <a:avLst/>
          </a:prstGeom>
          <a:solidFill>
            <a:srgbClr val="082544">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885B939-49DC-4C3D-AE9C-0E52E315D299}"/>
              </a:ext>
            </a:extLst>
          </p:cNvPr>
          <p:cNvSpPr/>
          <p:nvPr userDrawn="1"/>
        </p:nvSpPr>
        <p:spPr>
          <a:xfrm>
            <a:off x="828675" y="2438400"/>
            <a:ext cx="7486650" cy="1981200"/>
          </a:xfrm>
          <a:prstGeom prst="rect">
            <a:avLst/>
          </a:prstGeom>
          <a:solidFill>
            <a:srgbClr val="082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7">
            <a:extLst>
              <a:ext uri="{FF2B5EF4-FFF2-40B4-BE49-F238E27FC236}">
                <a16:creationId xmlns:a16="http://schemas.microsoft.com/office/drawing/2014/main" id="{E8979437-C20A-4FAE-9A30-0C752D1DAE85}"/>
              </a:ext>
            </a:extLst>
          </p:cNvPr>
          <p:cNvSpPr>
            <a:spLocks noChangeArrowheads="1"/>
          </p:cNvSpPr>
          <p:nvPr userDrawn="1"/>
        </p:nvSpPr>
        <p:spPr bwMode="auto">
          <a:xfrm>
            <a:off x="8467725" y="6400801"/>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bg1"/>
                </a:solidFill>
                <a:latin typeface="Open Sans" panose="020B0606030504020204" pitchFamily="34" charset="0"/>
                <a:ea typeface="Open Sans" panose="020B0606030504020204" pitchFamily="34" charset="0"/>
                <a:cs typeface="Open Sans" panose="020B0606030504020204" pitchFamily="34" charset="0"/>
              </a:rPr>
              <a:pPr algn="r">
                <a:defRPr/>
              </a:pPr>
              <a:t>‹#›</a:t>
            </a:fld>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0" name="Picture 19">
            <a:extLst>
              <a:ext uri="{FF2B5EF4-FFF2-40B4-BE49-F238E27FC236}">
                <a16:creationId xmlns:a16="http://schemas.microsoft.com/office/drawing/2014/main" id="{BCCDE48B-0837-432F-A534-4020B2CC0F0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785088" y="6353414"/>
            <a:ext cx="1573821" cy="340994"/>
          </a:xfrm>
          <a:prstGeom prst="rect">
            <a:avLst/>
          </a:prstGeom>
        </p:spPr>
      </p:pic>
    </p:spTree>
    <p:extLst>
      <p:ext uri="{BB962C8B-B14F-4D97-AF65-F5344CB8AC3E}">
        <p14:creationId xmlns:p14="http://schemas.microsoft.com/office/powerpoint/2010/main" val="3393879884"/>
      </p:ext>
    </p:extLst>
  </p:cSld>
  <p:clrMap bg1="lt1" tx1="dk1" bg2="lt2" tx2="dk2" accent1="accent1" accent2="accent2" accent3="accent3" accent4="accent4" accent5="accent5" accent6="accent6" hlink="hlink" folHlink="folHlink"/>
  <p:sldLayoutIdLst>
    <p:sldLayoutId id="214748369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B176C2E0-583A-4171-ABCF-2DC526F4BCAF}"/>
              </a:ext>
            </a:extLst>
          </p:cNvPr>
          <p:cNvPicPr>
            <a:picLocks noChangeAspect="1"/>
          </p:cNvPicPr>
          <p:nvPr userDrawn="1"/>
        </p:nvPicPr>
        <p:blipFill rotWithShape="1">
          <a:blip r:embed="rId3" cstate="screen">
            <a:alphaModFix amt="20000"/>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22" name="Rectangle 21">
            <a:extLst>
              <a:ext uri="{FF2B5EF4-FFF2-40B4-BE49-F238E27FC236}">
                <a16:creationId xmlns:a16="http://schemas.microsoft.com/office/drawing/2014/main" id="{D9AE34D9-391E-42ED-B5B7-D975C2D52777}"/>
              </a:ext>
            </a:extLst>
          </p:cNvPr>
          <p:cNvSpPr/>
          <p:nvPr userDrawn="1"/>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196EECB-53CF-468C-B0A4-E6CDCB69F2AA}"/>
              </a:ext>
            </a:extLst>
          </p:cNvPr>
          <p:cNvSpPr/>
          <p:nvPr userDrawn="1"/>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33E4356-75F3-45BB-A41D-6CFE34FF892F}"/>
              </a:ext>
            </a:extLst>
          </p:cNvPr>
          <p:cNvSpPr/>
          <p:nvPr userDrawn="1"/>
        </p:nvSpPr>
        <p:spPr>
          <a:xfrm>
            <a:off x="0" y="0"/>
            <a:ext cx="9144000" cy="6858000"/>
          </a:xfrm>
          <a:prstGeom prst="rect">
            <a:avLst/>
          </a:prstGeom>
          <a:solidFill>
            <a:srgbClr val="082544">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885B939-49DC-4C3D-AE9C-0E52E315D299}"/>
              </a:ext>
            </a:extLst>
          </p:cNvPr>
          <p:cNvSpPr/>
          <p:nvPr userDrawn="1"/>
        </p:nvSpPr>
        <p:spPr>
          <a:xfrm>
            <a:off x="828675" y="2438400"/>
            <a:ext cx="7486650" cy="1981200"/>
          </a:xfrm>
          <a:prstGeom prst="rect">
            <a:avLst/>
          </a:prstGeom>
          <a:solidFill>
            <a:srgbClr val="082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7">
            <a:extLst>
              <a:ext uri="{FF2B5EF4-FFF2-40B4-BE49-F238E27FC236}">
                <a16:creationId xmlns:a16="http://schemas.microsoft.com/office/drawing/2014/main" id="{E8979437-C20A-4FAE-9A30-0C752D1DAE85}"/>
              </a:ext>
            </a:extLst>
          </p:cNvPr>
          <p:cNvSpPr>
            <a:spLocks noChangeArrowheads="1"/>
          </p:cNvSpPr>
          <p:nvPr userDrawn="1"/>
        </p:nvSpPr>
        <p:spPr bwMode="auto">
          <a:xfrm>
            <a:off x="8467725" y="6400801"/>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bg1"/>
                </a:solidFill>
                <a:latin typeface="Open Sans" panose="020B0606030504020204" pitchFamily="34" charset="0"/>
                <a:ea typeface="Open Sans" panose="020B0606030504020204" pitchFamily="34" charset="0"/>
                <a:cs typeface="Open Sans" panose="020B0606030504020204" pitchFamily="34" charset="0"/>
              </a:rPr>
              <a:pPr algn="r">
                <a:defRPr/>
              </a:pPr>
              <a:t>‹#›</a:t>
            </a:fld>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5002A376-BC3E-436E-8C89-91166A2E5693}"/>
              </a:ext>
            </a:extLst>
          </p:cNvPr>
          <p:cNvSpPr txBox="1"/>
          <p:nvPr userDrawn="1"/>
        </p:nvSpPr>
        <p:spPr>
          <a:xfrm>
            <a:off x="1695449" y="2921168"/>
            <a:ext cx="5753100" cy="1015663"/>
          </a:xfrm>
          <a:prstGeom prst="rect">
            <a:avLst/>
          </a:prstGeom>
          <a:noFill/>
        </p:spPr>
        <p:txBody>
          <a:bodyPr wrap="square" rtlCol="0">
            <a:spAutoFit/>
          </a:bodyPr>
          <a:lstStyle/>
          <a:p>
            <a:r>
              <a:rPr lang="en-US" sz="6000" b="1" spc="600"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p>
        </p:txBody>
      </p:sp>
      <p:pic>
        <p:nvPicPr>
          <p:cNvPr id="20" name="Picture 19">
            <a:extLst>
              <a:ext uri="{FF2B5EF4-FFF2-40B4-BE49-F238E27FC236}">
                <a16:creationId xmlns:a16="http://schemas.microsoft.com/office/drawing/2014/main" id="{BCCDE48B-0837-432F-A534-4020B2CC0F0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785088" y="6353414"/>
            <a:ext cx="1573821" cy="340994"/>
          </a:xfrm>
          <a:prstGeom prst="rect">
            <a:avLst/>
          </a:prstGeom>
        </p:spPr>
      </p:pic>
    </p:spTree>
    <p:extLst>
      <p:ext uri="{BB962C8B-B14F-4D97-AF65-F5344CB8AC3E}">
        <p14:creationId xmlns:p14="http://schemas.microsoft.com/office/powerpoint/2010/main" val="438031849"/>
      </p:ext>
    </p:extLst>
  </p:cSld>
  <p:clrMap bg1="lt1" tx1="dk1" bg2="lt2" tx2="dk2" accent1="accent1" accent2="accent2" accent3="accent3" accent4="accent4" accent5="accent5" accent6="accent6" hlink="hlink" folHlink="folHlink"/>
  <p:sldLayoutIdLst>
    <p:sldLayoutId id="214748368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descr="A close up of a device&#10;&#10;Description automatically generated">
            <a:extLst>
              <a:ext uri="{FF2B5EF4-FFF2-40B4-BE49-F238E27FC236}">
                <a16:creationId xmlns:a16="http://schemas.microsoft.com/office/drawing/2014/main" id="{F348FF2B-0586-49AE-9FC9-C5F291E0CCA9}"/>
              </a:ext>
            </a:extLst>
          </p:cNvPr>
          <p:cNvPicPr>
            <a:picLocks noChangeAspect="1"/>
          </p:cNvPicPr>
          <p:nvPr userDrawn="1"/>
        </p:nvPicPr>
        <p:blipFill rotWithShape="1">
          <a:blip r:embed="rId3" cstate="screen">
            <a:alphaModFix amt="8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0" y="0"/>
            <a:ext cx="9144000" cy="6857999"/>
          </a:xfrm>
          <a:prstGeom prst="rect">
            <a:avLst/>
          </a:prstGeom>
        </p:spPr>
      </p:pic>
      <p:sp>
        <p:nvSpPr>
          <p:cNvPr id="22" name="Rectangle 21">
            <a:extLst>
              <a:ext uri="{FF2B5EF4-FFF2-40B4-BE49-F238E27FC236}">
                <a16:creationId xmlns:a16="http://schemas.microsoft.com/office/drawing/2014/main" id="{D9AE34D9-391E-42ED-B5B7-D975C2D52777}"/>
              </a:ext>
            </a:extLst>
          </p:cNvPr>
          <p:cNvSpPr/>
          <p:nvPr userDrawn="1"/>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196EECB-53CF-468C-B0A4-E6CDCB69F2AA}"/>
              </a:ext>
            </a:extLst>
          </p:cNvPr>
          <p:cNvSpPr/>
          <p:nvPr userDrawn="1"/>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33E4356-75F3-45BB-A41D-6CFE34FF892F}"/>
              </a:ext>
            </a:extLst>
          </p:cNvPr>
          <p:cNvSpPr/>
          <p:nvPr userDrawn="1"/>
        </p:nvSpPr>
        <p:spPr>
          <a:xfrm>
            <a:off x="0" y="-1"/>
            <a:ext cx="9144000" cy="6858000"/>
          </a:xfrm>
          <a:prstGeom prst="rect">
            <a:avLst/>
          </a:prstGeom>
          <a:solidFill>
            <a:srgbClr val="082544">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4A2E031-8AE7-45C9-86D2-23D8348C2FEC}"/>
              </a:ext>
            </a:extLst>
          </p:cNvPr>
          <p:cNvSpPr/>
          <p:nvPr userDrawn="1"/>
        </p:nvSpPr>
        <p:spPr>
          <a:xfrm>
            <a:off x="828675" y="1720850"/>
            <a:ext cx="7486650" cy="3416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885B939-49DC-4C3D-AE9C-0E52E315D299}"/>
              </a:ext>
            </a:extLst>
          </p:cNvPr>
          <p:cNvSpPr/>
          <p:nvPr userDrawn="1"/>
        </p:nvSpPr>
        <p:spPr>
          <a:xfrm>
            <a:off x="828674" y="1720850"/>
            <a:ext cx="2962275" cy="3416300"/>
          </a:xfrm>
          <a:prstGeom prst="rect">
            <a:avLst/>
          </a:prstGeom>
          <a:solidFill>
            <a:srgbClr val="082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002A376-BC3E-436E-8C89-91166A2E5693}"/>
              </a:ext>
            </a:extLst>
          </p:cNvPr>
          <p:cNvSpPr txBox="1"/>
          <p:nvPr userDrawn="1"/>
        </p:nvSpPr>
        <p:spPr>
          <a:xfrm>
            <a:off x="879473" y="2801107"/>
            <a:ext cx="2962275" cy="584775"/>
          </a:xfrm>
          <a:prstGeom prst="rect">
            <a:avLst/>
          </a:prstGeom>
          <a:noFill/>
        </p:spPr>
        <p:txBody>
          <a:bodyPr wrap="square" rtlCol="0">
            <a:spAutoFit/>
          </a:bodyPr>
          <a:lstStyle/>
          <a:p>
            <a:r>
              <a:rPr lang="en-US" sz="3200" b="1" spc="600" dirty="0">
                <a:solidFill>
                  <a:schemeClr val="bg1"/>
                </a:solidFill>
                <a:latin typeface="Open Sans" panose="020B0606030504020204" pitchFamily="34" charset="0"/>
                <a:ea typeface="Open Sans" panose="020B0606030504020204" pitchFamily="34" charset="0"/>
                <a:cs typeface="Open Sans" panose="020B0606030504020204" pitchFamily="34" charset="0"/>
              </a:rPr>
              <a:t>RESOURCE</a:t>
            </a:r>
          </a:p>
        </p:txBody>
      </p:sp>
      <p:sp>
        <p:nvSpPr>
          <p:cNvPr id="19" name="Rectangle 7">
            <a:extLst>
              <a:ext uri="{FF2B5EF4-FFF2-40B4-BE49-F238E27FC236}">
                <a16:creationId xmlns:a16="http://schemas.microsoft.com/office/drawing/2014/main" id="{E8979437-C20A-4FAE-9A30-0C752D1DAE85}"/>
              </a:ext>
            </a:extLst>
          </p:cNvPr>
          <p:cNvSpPr>
            <a:spLocks noChangeArrowheads="1"/>
          </p:cNvSpPr>
          <p:nvPr userDrawn="1"/>
        </p:nvSpPr>
        <p:spPr bwMode="auto">
          <a:xfrm>
            <a:off x="8467725" y="6400801"/>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bg1"/>
                </a:solidFill>
                <a:latin typeface="Open Sans" panose="020B0606030504020204" pitchFamily="34" charset="0"/>
                <a:ea typeface="Open Sans" panose="020B0606030504020204" pitchFamily="34" charset="0"/>
                <a:cs typeface="Open Sans" panose="020B0606030504020204" pitchFamily="34" charset="0"/>
              </a:rPr>
              <a:pPr algn="r">
                <a:defRPr/>
              </a:pPr>
              <a:t>‹#›</a:t>
            </a:fld>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descr="A close up of a sign&#10;&#10;Description automatically generated">
            <a:extLst>
              <a:ext uri="{FF2B5EF4-FFF2-40B4-BE49-F238E27FC236}">
                <a16:creationId xmlns:a16="http://schemas.microsoft.com/office/drawing/2014/main" id="{4E0758A2-7D14-41D7-AB80-98A0FA50C72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659981" y="3195635"/>
            <a:ext cx="1197519" cy="1197519"/>
          </a:xfrm>
          <a:prstGeom prst="rect">
            <a:avLst/>
          </a:prstGeom>
        </p:spPr>
      </p:pic>
    </p:spTree>
    <p:extLst>
      <p:ext uri="{BB962C8B-B14F-4D97-AF65-F5344CB8AC3E}">
        <p14:creationId xmlns:p14="http://schemas.microsoft.com/office/powerpoint/2010/main" val="1945061054"/>
      </p:ext>
    </p:extLst>
  </p:cSld>
  <p:clrMap bg1="lt1" tx1="dk1" bg2="lt2" tx2="dk2" accent1="accent1" accent2="accent2" accent3="accent3" accent4="accent4" accent5="accent5" accent6="accent6" hlink="hlink" folHlink="folHlink"/>
  <p:sldLayoutIdLst>
    <p:sldLayoutId id="214748368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close up of a device&#10;&#10;Description automatically generated">
            <a:extLst>
              <a:ext uri="{FF2B5EF4-FFF2-40B4-BE49-F238E27FC236}">
                <a16:creationId xmlns:a16="http://schemas.microsoft.com/office/drawing/2014/main" id="{C8F23DD0-4AB6-44A6-8076-F78795630222}"/>
              </a:ext>
            </a:extLst>
          </p:cNvPr>
          <p:cNvPicPr>
            <a:picLocks noChangeAspect="1"/>
          </p:cNvPicPr>
          <p:nvPr userDrawn="1"/>
        </p:nvPicPr>
        <p:blipFill rotWithShape="1">
          <a:blip r:embed="rId3" cstate="screen">
            <a:alphaModFix amt="8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8" name="Rectangle 7">
            <a:extLst>
              <a:ext uri="{FF2B5EF4-FFF2-40B4-BE49-F238E27FC236}">
                <a16:creationId xmlns:a16="http://schemas.microsoft.com/office/drawing/2014/main" id="{41841EBD-FA71-43B2-8ACC-B2EF991606F3}"/>
              </a:ext>
            </a:extLst>
          </p:cNvPr>
          <p:cNvSpPr/>
          <p:nvPr userDrawn="1"/>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98B4B4A-6EA0-49F4-971B-FCA7E0B7C2DE}"/>
              </a:ext>
            </a:extLst>
          </p:cNvPr>
          <p:cNvSpPr/>
          <p:nvPr userDrawn="1"/>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A4FF4FA-3592-4E4A-85EF-8F6816AD7CD1}"/>
              </a:ext>
            </a:extLst>
          </p:cNvPr>
          <p:cNvSpPr/>
          <p:nvPr userDrawn="1"/>
        </p:nvSpPr>
        <p:spPr>
          <a:xfrm>
            <a:off x="0" y="-1"/>
            <a:ext cx="9144000" cy="6858000"/>
          </a:xfrm>
          <a:prstGeom prst="rect">
            <a:avLst/>
          </a:prstGeom>
          <a:solidFill>
            <a:srgbClr val="082544">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4D59A70-BB11-483D-8238-2CFC7890C37E}"/>
              </a:ext>
            </a:extLst>
          </p:cNvPr>
          <p:cNvSpPr/>
          <p:nvPr userDrawn="1"/>
        </p:nvSpPr>
        <p:spPr>
          <a:xfrm>
            <a:off x="828675" y="462455"/>
            <a:ext cx="7486650" cy="59383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75530B8-ABCB-4618-8CBB-47F95E2AE5E1}"/>
              </a:ext>
            </a:extLst>
          </p:cNvPr>
          <p:cNvSpPr/>
          <p:nvPr userDrawn="1"/>
        </p:nvSpPr>
        <p:spPr>
          <a:xfrm>
            <a:off x="828674" y="462455"/>
            <a:ext cx="7486650" cy="725533"/>
          </a:xfrm>
          <a:prstGeom prst="rect">
            <a:avLst/>
          </a:prstGeom>
          <a:solidFill>
            <a:srgbClr val="082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B3E589E5-830B-44BA-BD80-9FE03AFA5958}"/>
              </a:ext>
            </a:extLst>
          </p:cNvPr>
          <p:cNvSpPr txBox="1"/>
          <p:nvPr userDrawn="1"/>
        </p:nvSpPr>
        <p:spPr>
          <a:xfrm>
            <a:off x="921515" y="552245"/>
            <a:ext cx="3230071" cy="584775"/>
          </a:xfrm>
          <a:prstGeom prst="rect">
            <a:avLst/>
          </a:prstGeom>
          <a:noFill/>
        </p:spPr>
        <p:txBody>
          <a:bodyPr wrap="square" rtlCol="0">
            <a:spAutoFit/>
          </a:bodyPr>
          <a:lstStyle/>
          <a:p>
            <a:r>
              <a:rPr lang="en-US" sz="3200" b="1" spc="600" dirty="0">
                <a:solidFill>
                  <a:schemeClr val="bg1"/>
                </a:solidFill>
                <a:latin typeface="Open Sans" panose="020B0606030504020204" pitchFamily="34" charset="0"/>
                <a:ea typeface="Open Sans" panose="020B0606030504020204" pitchFamily="34" charset="0"/>
                <a:cs typeface="Open Sans" panose="020B0606030504020204" pitchFamily="34" charset="0"/>
              </a:rPr>
              <a:t>RESOURCES</a:t>
            </a:r>
          </a:p>
        </p:txBody>
      </p:sp>
      <p:sp>
        <p:nvSpPr>
          <p:cNvPr id="14" name="Rectangle 7">
            <a:extLst>
              <a:ext uri="{FF2B5EF4-FFF2-40B4-BE49-F238E27FC236}">
                <a16:creationId xmlns:a16="http://schemas.microsoft.com/office/drawing/2014/main" id="{0B4F83E8-58A6-4B1C-86E4-38CD6B08DB7D}"/>
              </a:ext>
            </a:extLst>
          </p:cNvPr>
          <p:cNvSpPr>
            <a:spLocks noChangeArrowheads="1"/>
          </p:cNvSpPr>
          <p:nvPr userDrawn="1"/>
        </p:nvSpPr>
        <p:spPr bwMode="auto">
          <a:xfrm>
            <a:off x="8467725" y="6400801"/>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bg1"/>
                </a:solidFill>
                <a:latin typeface="Open Sans" panose="020B0606030504020204" pitchFamily="34" charset="0"/>
                <a:ea typeface="Open Sans" panose="020B0606030504020204" pitchFamily="34" charset="0"/>
                <a:cs typeface="Open Sans" panose="020B0606030504020204" pitchFamily="34" charset="0"/>
              </a:rPr>
              <a:pPr algn="r">
                <a:defRPr/>
              </a:pPr>
              <a:t>‹#›</a:t>
            </a:fld>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descr="A close up of a sign&#10;&#10;Description automatically generated">
            <a:extLst>
              <a:ext uri="{FF2B5EF4-FFF2-40B4-BE49-F238E27FC236}">
                <a16:creationId xmlns:a16="http://schemas.microsoft.com/office/drawing/2014/main" id="{864894DB-EA53-4F7A-9DE4-B9DD0DCDA010}"/>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057322" y="528956"/>
            <a:ext cx="598761" cy="598761"/>
          </a:xfrm>
          <a:prstGeom prst="rect">
            <a:avLst/>
          </a:prstGeom>
        </p:spPr>
      </p:pic>
    </p:spTree>
    <p:extLst>
      <p:ext uri="{BB962C8B-B14F-4D97-AF65-F5344CB8AC3E}">
        <p14:creationId xmlns:p14="http://schemas.microsoft.com/office/powerpoint/2010/main" val="1185087574"/>
      </p:ext>
    </p:extLst>
  </p:cSld>
  <p:clrMap bg1="lt1" tx1="dk1" bg2="lt2" tx2="dk2" accent1="accent1" accent2="accent2" accent3="accent3" accent4="accent4" accent5="accent5" accent6="accent6" hlink="hlink" folHlink="folHlink"/>
  <p:sldLayoutIdLst>
    <p:sldLayoutId id="214748370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close up of a device&#10;&#10;Description automatically generated">
            <a:extLst>
              <a:ext uri="{FF2B5EF4-FFF2-40B4-BE49-F238E27FC236}">
                <a16:creationId xmlns:a16="http://schemas.microsoft.com/office/drawing/2014/main" id="{2B04FC17-DA3E-49B4-AC99-A826C61DA2E1}"/>
              </a:ext>
            </a:extLst>
          </p:cNvPr>
          <p:cNvPicPr>
            <a:picLocks noChangeAspect="1"/>
          </p:cNvPicPr>
          <p:nvPr userDrawn="1"/>
        </p:nvPicPr>
        <p:blipFill rotWithShape="1">
          <a:blip r:embed="rId3" cstate="screen">
            <a:alphaModFix amt="8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0" y="-1"/>
            <a:ext cx="9144000" cy="6858001"/>
          </a:xfrm>
          <a:prstGeom prst="rect">
            <a:avLst/>
          </a:prstGeom>
        </p:spPr>
      </p:pic>
      <p:sp>
        <p:nvSpPr>
          <p:cNvPr id="8" name="Rectangle 7">
            <a:extLst>
              <a:ext uri="{FF2B5EF4-FFF2-40B4-BE49-F238E27FC236}">
                <a16:creationId xmlns:a16="http://schemas.microsoft.com/office/drawing/2014/main" id="{DE7D4BB0-FF86-423A-9C5A-921B2A00A008}"/>
              </a:ext>
            </a:extLst>
          </p:cNvPr>
          <p:cNvSpPr/>
          <p:nvPr userDrawn="1"/>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88EC4D3-E0D2-4DED-9A9E-2ED9B1471F75}"/>
              </a:ext>
            </a:extLst>
          </p:cNvPr>
          <p:cNvSpPr/>
          <p:nvPr userDrawn="1"/>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175B9BE-26DB-4C96-9E65-8D1DD6DB0D80}"/>
              </a:ext>
            </a:extLst>
          </p:cNvPr>
          <p:cNvSpPr/>
          <p:nvPr userDrawn="1"/>
        </p:nvSpPr>
        <p:spPr>
          <a:xfrm>
            <a:off x="0" y="0"/>
            <a:ext cx="9144000" cy="6858000"/>
          </a:xfrm>
          <a:prstGeom prst="rect">
            <a:avLst/>
          </a:prstGeom>
          <a:solidFill>
            <a:srgbClr val="082544">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3F099F8-20FE-4478-9501-73CCC82FADDC}"/>
              </a:ext>
            </a:extLst>
          </p:cNvPr>
          <p:cNvSpPr/>
          <p:nvPr userDrawn="1"/>
        </p:nvSpPr>
        <p:spPr>
          <a:xfrm>
            <a:off x="828675" y="1720850"/>
            <a:ext cx="7486650" cy="3416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BE2A914-C17E-4A98-885E-DFCFDDC1A7AB}"/>
              </a:ext>
            </a:extLst>
          </p:cNvPr>
          <p:cNvSpPr/>
          <p:nvPr userDrawn="1"/>
        </p:nvSpPr>
        <p:spPr>
          <a:xfrm>
            <a:off x="828674" y="1720850"/>
            <a:ext cx="2962275" cy="3416300"/>
          </a:xfrm>
          <a:prstGeom prst="rect">
            <a:avLst/>
          </a:prstGeom>
          <a:solidFill>
            <a:srgbClr val="082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9CDB97E-38F8-4E8A-9FD6-B89D7566D942}"/>
              </a:ext>
            </a:extLst>
          </p:cNvPr>
          <p:cNvSpPr txBox="1"/>
          <p:nvPr userDrawn="1"/>
        </p:nvSpPr>
        <p:spPr>
          <a:xfrm>
            <a:off x="871160" y="2809420"/>
            <a:ext cx="3060760" cy="515526"/>
          </a:xfrm>
          <a:prstGeom prst="rect">
            <a:avLst/>
          </a:prstGeom>
          <a:noFill/>
        </p:spPr>
        <p:txBody>
          <a:bodyPr wrap="square" rtlCol="0">
            <a:spAutoFit/>
          </a:bodyPr>
          <a:lstStyle/>
          <a:p>
            <a:r>
              <a:rPr lang="en-US" sz="2750" b="1" spc="600" dirty="0">
                <a:solidFill>
                  <a:schemeClr val="bg1"/>
                </a:solidFill>
                <a:latin typeface="Open Sans" panose="020B0606030504020204" pitchFamily="34" charset="0"/>
                <a:ea typeface="Open Sans" panose="020B0606030504020204" pitchFamily="34" charset="0"/>
                <a:cs typeface="Open Sans" panose="020B0606030504020204" pitchFamily="34" charset="0"/>
              </a:rPr>
              <a:t>TAKEAWAYS</a:t>
            </a:r>
          </a:p>
        </p:txBody>
      </p:sp>
      <p:sp>
        <p:nvSpPr>
          <p:cNvPr id="14" name="Rectangle 7">
            <a:extLst>
              <a:ext uri="{FF2B5EF4-FFF2-40B4-BE49-F238E27FC236}">
                <a16:creationId xmlns:a16="http://schemas.microsoft.com/office/drawing/2014/main" id="{830BE601-916E-48B6-AC27-395EA2326866}"/>
              </a:ext>
            </a:extLst>
          </p:cNvPr>
          <p:cNvSpPr>
            <a:spLocks noChangeArrowheads="1"/>
          </p:cNvSpPr>
          <p:nvPr userDrawn="1"/>
        </p:nvSpPr>
        <p:spPr bwMode="auto">
          <a:xfrm>
            <a:off x="8467725" y="6400801"/>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bg1"/>
                </a:solidFill>
                <a:latin typeface="Open Sans" panose="020B0606030504020204" pitchFamily="34" charset="0"/>
                <a:ea typeface="Open Sans" panose="020B0606030504020204" pitchFamily="34" charset="0"/>
                <a:cs typeface="Open Sans" panose="020B0606030504020204" pitchFamily="34" charset="0"/>
              </a:rPr>
              <a:pPr algn="r">
                <a:defRPr/>
              </a:pPr>
              <a:t>‹#›</a:t>
            </a:fld>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Graphic 14" descr="Key">
            <a:extLst>
              <a:ext uri="{FF2B5EF4-FFF2-40B4-BE49-F238E27FC236}">
                <a16:creationId xmlns:a16="http://schemas.microsoft.com/office/drawing/2014/main" id="{A6A0F5A6-1201-4E8E-AE78-2DB61DB3566E}"/>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918549" y="3199984"/>
            <a:ext cx="782524" cy="782524"/>
          </a:xfrm>
          <a:prstGeom prst="rect">
            <a:avLst/>
          </a:prstGeom>
        </p:spPr>
      </p:pic>
    </p:spTree>
    <p:extLst>
      <p:ext uri="{BB962C8B-B14F-4D97-AF65-F5344CB8AC3E}">
        <p14:creationId xmlns:p14="http://schemas.microsoft.com/office/powerpoint/2010/main" val="3566669196"/>
      </p:ext>
    </p:extLst>
  </p:cSld>
  <p:clrMap bg1="lt1" tx1="dk1" bg2="lt2" tx2="dk2" accent1="accent1" accent2="accent2" accent3="accent3" accent4="accent4" accent5="accent5" accent6="accent6" hlink="hlink" folHlink="folHlink"/>
  <p:sldLayoutIdLst>
    <p:sldLayoutId id="214748369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close up of a device&#10;&#10;Description automatically generated">
            <a:extLst>
              <a:ext uri="{FF2B5EF4-FFF2-40B4-BE49-F238E27FC236}">
                <a16:creationId xmlns:a16="http://schemas.microsoft.com/office/drawing/2014/main" id="{927F93BC-4641-43BF-8834-E1D201E1AD45}"/>
              </a:ext>
            </a:extLst>
          </p:cNvPr>
          <p:cNvPicPr>
            <a:picLocks noChangeAspect="1"/>
          </p:cNvPicPr>
          <p:nvPr userDrawn="1"/>
        </p:nvPicPr>
        <p:blipFill rotWithShape="1">
          <a:blip r:embed="rId3" cstate="screen">
            <a:alphaModFix amt="8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0" y="-1"/>
            <a:ext cx="9144000" cy="6858001"/>
          </a:xfrm>
          <a:prstGeom prst="rect">
            <a:avLst/>
          </a:prstGeom>
        </p:spPr>
      </p:pic>
      <p:sp>
        <p:nvSpPr>
          <p:cNvPr id="8" name="Rectangle 7">
            <a:extLst>
              <a:ext uri="{FF2B5EF4-FFF2-40B4-BE49-F238E27FC236}">
                <a16:creationId xmlns:a16="http://schemas.microsoft.com/office/drawing/2014/main" id="{4E1BBDD0-EFA1-497B-A84A-85F8574BA134}"/>
              </a:ext>
            </a:extLst>
          </p:cNvPr>
          <p:cNvSpPr/>
          <p:nvPr userDrawn="1"/>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51F94A4-AEA7-4363-A1CF-0FAB14F25F36}"/>
              </a:ext>
            </a:extLst>
          </p:cNvPr>
          <p:cNvSpPr/>
          <p:nvPr userDrawn="1"/>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0BA65F0-C21B-43B1-BC4B-7FED27ACF373}"/>
              </a:ext>
            </a:extLst>
          </p:cNvPr>
          <p:cNvSpPr/>
          <p:nvPr userDrawn="1"/>
        </p:nvSpPr>
        <p:spPr>
          <a:xfrm>
            <a:off x="0" y="0"/>
            <a:ext cx="9144000" cy="6858000"/>
          </a:xfrm>
          <a:prstGeom prst="rect">
            <a:avLst/>
          </a:prstGeom>
          <a:solidFill>
            <a:srgbClr val="082544">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1E280E6-7FF9-4AEB-9F91-8F615AC69318}"/>
              </a:ext>
            </a:extLst>
          </p:cNvPr>
          <p:cNvSpPr/>
          <p:nvPr userDrawn="1"/>
        </p:nvSpPr>
        <p:spPr>
          <a:xfrm>
            <a:off x="828675" y="685799"/>
            <a:ext cx="7486650" cy="5715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8B69691-C06C-4B5E-9696-64BC668C685B}"/>
              </a:ext>
            </a:extLst>
          </p:cNvPr>
          <p:cNvSpPr/>
          <p:nvPr userDrawn="1"/>
        </p:nvSpPr>
        <p:spPr>
          <a:xfrm>
            <a:off x="828674" y="685799"/>
            <a:ext cx="7486650" cy="649891"/>
          </a:xfrm>
          <a:prstGeom prst="rect">
            <a:avLst/>
          </a:prstGeom>
          <a:solidFill>
            <a:srgbClr val="082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42AEB32-A158-4FAE-8AAB-A620F3D85930}"/>
              </a:ext>
            </a:extLst>
          </p:cNvPr>
          <p:cNvSpPr txBox="1"/>
          <p:nvPr userDrawn="1"/>
        </p:nvSpPr>
        <p:spPr>
          <a:xfrm>
            <a:off x="960060" y="730892"/>
            <a:ext cx="3878640" cy="553998"/>
          </a:xfrm>
          <a:prstGeom prst="rect">
            <a:avLst/>
          </a:prstGeom>
          <a:noFill/>
        </p:spPr>
        <p:txBody>
          <a:bodyPr wrap="square" rtlCol="0">
            <a:spAutoFit/>
          </a:bodyPr>
          <a:lstStyle/>
          <a:p>
            <a:r>
              <a:rPr lang="en-US" sz="3000" b="1" spc="600" dirty="0">
                <a:solidFill>
                  <a:schemeClr val="bg1"/>
                </a:solidFill>
                <a:latin typeface="Open Sans" panose="020B0606030504020204" pitchFamily="34" charset="0"/>
                <a:ea typeface="Open Sans" panose="020B0606030504020204" pitchFamily="34" charset="0"/>
                <a:cs typeface="Open Sans" panose="020B0606030504020204" pitchFamily="34" charset="0"/>
              </a:rPr>
              <a:t>TAKEAWAYS</a:t>
            </a:r>
          </a:p>
        </p:txBody>
      </p:sp>
      <p:sp>
        <p:nvSpPr>
          <p:cNvPr id="14" name="Rectangle 7">
            <a:extLst>
              <a:ext uri="{FF2B5EF4-FFF2-40B4-BE49-F238E27FC236}">
                <a16:creationId xmlns:a16="http://schemas.microsoft.com/office/drawing/2014/main" id="{012156B5-ABB1-4279-B436-81280E42B6DB}"/>
              </a:ext>
            </a:extLst>
          </p:cNvPr>
          <p:cNvSpPr>
            <a:spLocks noChangeArrowheads="1"/>
          </p:cNvSpPr>
          <p:nvPr userDrawn="1"/>
        </p:nvSpPr>
        <p:spPr bwMode="auto">
          <a:xfrm>
            <a:off x="8467725" y="6400801"/>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bg1"/>
                </a:solidFill>
                <a:latin typeface="Open Sans" panose="020B0606030504020204" pitchFamily="34" charset="0"/>
                <a:ea typeface="Open Sans" panose="020B0606030504020204" pitchFamily="34" charset="0"/>
                <a:cs typeface="Open Sans" panose="020B0606030504020204" pitchFamily="34" charset="0"/>
              </a:rPr>
              <a:pPr algn="r">
                <a:defRPr/>
              </a:pPr>
              <a:t>‹#›</a:t>
            </a:fld>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Graphic 14" descr="Key">
            <a:extLst>
              <a:ext uri="{FF2B5EF4-FFF2-40B4-BE49-F238E27FC236}">
                <a16:creationId xmlns:a16="http://schemas.microsoft.com/office/drawing/2014/main" id="{394BDDD9-3C20-404C-BBFB-0FD9A7B28FC1}"/>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147403" y="730892"/>
            <a:ext cx="553998" cy="553998"/>
          </a:xfrm>
          <a:prstGeom prst="rect">
            <a:avLst/>
          </a:prstGeom>
        </p:spPr>
      </p:pic>
    </p:spTree>
    <p:extLst>
      <p:ext uri="{BB962C8B-B14F-4D97-AF65-F5344CB8AC3E}">
        <p14:creationId xmlns:p14="http://schemas.microsoft.com/office/powerpoint/2010/main" val="70009307"/>
      </p:ext>
    </p:extLst>
  </p:cSld>
  <p:clrMap bg1="lt1" tx1="dk1" bg2="lt2" tx2="dk2" accent1="accent1" accent2="accent2" accent3="accent3" accent4="accent4" accent5="accent5" accent6="accent6" hlink="hlink" folHlink="folHlink"/>
  <p:sldLayoutIdLst>
    <p:sldLayoutId id="214748370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D9AE34D9-391E-42ED-B5B7-D975C2D52777}"/>
              </a:ext>
            </a:extLst>
          </p:cNvPr>
          <p:cNvSpPr/>
          <p:nvPr userDrawn="1"/>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196EECB-53CF-468C-B0A4-E6CDCB69F2AA}"/>
              </a:ext>
            </a:extLst>
          </p:cNvPr>
          <p:cNvSpPr/>
          <p:nvPr userDrawn="1"/>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7">
            <a:extLst>
              <a:ext uri="{FF2B5EF4-FFF2-40B4-BE49-F238E27FC236}">
                <a16:creationId xmlns:a16="http://schemas.microsoft.com/office/drawing/2014/main" id="{E8979437-C20A-4FAE-9A30-0C752D1DAE85}"/>
              </a:ext>
            </a:extLst>
          </p:cNvPr>
          <p:cNvSpPr>
            <a:spLocks noChangeArrowheads="1"/>
          </p:cNvSpPr>
          <p:nvPr userDrawn="1"/>
        </p:nvSpPr>
        <p:spPr bwMode="auto">
          <a:xfrm>
            <a:off x="8467725" y="6400801"/>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bg1"/>
                </a:solidFill>
                <a:latin typeface="Open Sans" panose="020B0606030504020204" pitchFamily="34" charset="0"/>
                <a:ea typeface="Open Sans" panose="020B0606030504020204" pitchFamily="34" charset="0"/>
                <a:cs typeface="Open Sans" panose="020B0606030504020204" pitchFamily="34" charset="0"/>
              </a:rPr>
              <a:pPr algn="r">
                <a:defRPr/>
              </a:pPr>
              <a:t>‹#›</a:t>
            </a:fld>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5002A376-BC3E-436E-8C89-91166A2E5693}"/>
              </a:ext>
            </a:extLst>
          </p:cNvPr>
          <p:cNvSpPr txBox="1"/>
          <p:nvPr userDrawn="1"/>
        </p:nvSpPr>
        <p:spPr>
          <a:xfrm>
            <a:off x="495299" y="1095583"/>
            <a:ext cx="5499102" cy="1107996"/>
          </a:xfrm>
          <a:prstGeom prst="rect">
            <a:avLst/>
          </a:prstGeom>
          <a:noFill/>
        </p:spPr>
        <p:txBody>
          <a:bodyPr wrap="square" rtlCol="0">
            <a:spAutoFit/>
          </a:bodyPr>
          <a:lstStyle/>
          <a:p>
            <a:pPr algn="l"/>
            <a:r>
              <a:rPr lang="en-US" sz="6600" b="1" i="1" strike="noStrike" spc="300" dirty="0">
                <a:solidFill>
                  <a:srgbClr val="082544"/>
                </a:solidFill>
                <a:latin typeface="Open Sans" panose="020B0606030504020204" pitchFamily="34" charset="0"/>
                <a:ea typeface="Open Sans" panose="020B0606030504020204" pitchFamily="34" charset="0"/>
                <a:cs typeface="Open Sans" panose="020B0606030504020204" pitchFamily="34" charset="0"/>
              </a:rPr>
              <a:t>Thank you!</a:t>
            </a:r>
          </a:p>
        </p:txBody>
      </p:sp>
      <p:sp>
        <p:nvSpPr>
          <p:cNvPr id="10" name="Rectangle 9">
            <a:extLst>
              <a:ext uri="{FF2B5EF4-FFF2-40B4-BE49-F238E27FC236}">
                <a16:creationId xmlns:a16="http://schemas.microsoft.com/office/drawing/2014/main" id="{645D170C-B350-4EE9-95B1-4A67F6E8B2FE}"/>
              </a:ext>
            </a:extLst>
          </p:cNvPr>
          <p:cNvSpPr/>
          <p:nvPr userDrawn="1"/>
        </p:nvSpPr>
        <p:spPr>
          <a:xfrm>
            <a:off x="0" y="6248400"/>
            <a:ext cx="9144000" cy="609600"/>
          </a:xfrm>
          <a:prstGeom prst="rect">
            <a:avLst/>
          </a:prstGeom>
          <a:solidFill>
            <a:srgbClr val="08254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BCCDE48B-0837-432F-A534-4020B2CC0F0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932005" y="6366114"/>
            <a:ext cx="1573821" cy="340994"/>
          </a:xfrm>
          <a:prstGeom prst="rect">
            <a:avLst/>
          </a:prstGeom>
        </p:spPr>
      </p:pic>
      <p:sp>
        <p:nvSpPr>
          <p:cNvPr id="2" name="TextBox 1">
            <a:extLst>
              <a:ext uri="{FF2B5EF4-FFF2-40B4-BE49-F238E27FC236}">
                <a16:creationId xmlns:a16="http://schemas.microsoft.com/office/drawing/2014/main" id="{596C28E7-C89E-4D31-9308-D2EF0B7D7389}"/>
              </a:ext>
            </a:extLst>
          </p:cNvPr>
          <p:cNvSpPr txBox="1"/>
          <p:nvPr userDrawn="1"/>
        </p:nvSpPr>
        <p:spPr>
          <a:xfrm>
            <a:off x="495299" y="2468771"/>
            <a:ext cx="6400801" cy="1015663"/>
          </a:xfrm>
          <a:prstGeom prst="rect">
            <a:avLst/>
          </a:prstGeom>
          <a:noFill/>
        </p:spPr>
        <p:txBody>
          <a:bodyPr wrap="square" rtlCol="0">
            <a:spAutoFit/>
          </a:bodyPr>
          <a:lstStyle/>
          <a:p>
            <a:r>
              <a:rPr lang="en-US" sz="2000" dirty="0">
                <a:solidFill>
                  <a:srgbClr val="082544"/>
                </a:solidFill>
                <a:latin typeface="Open Sans" panose="020B0606030504020204" pitchFamily="34" charset="0"/>
                <a:ea typeface="Open Sans" panose="020B0606030504020204" pitchFamily="34" charset="0"/>
                <a:cs typeface="Open Sans" panose="020B0606030504020204" pitchFamily="34" charset="0"/>
              </a:rPr>
              <a:t>Please remember to complete the </a:t>
            </a:r>
            <a:r>
              <a:rPr lang="en-US" sz="2000" b="0" i="1" u="sng" dirty="0">
                <a:solidFill>
                  <a:srgbClr val="082544"/>
                </a:solidFill>
                <a:latin typeface="Open Sans" panose="020B0606030504020204" pitchFamily="34" charset="0"/>
                <a:ea typeface="Open Sans" panose="020B0606030504020204" pitchFamily="34" charset="0"/>
                <a:cs typeface="Open Sans" panose="020B0606030504020204" pitchFamily="34" charset="0"/>
              </a:rPr>
              <a:t>event evaluation</a:t>
            </a:r>
            <a:r>
              <a:rPr lang="en-US" sz="2000" dirty="0">
                <a:solidFill>
                  <a:srgbClr val="082544"/>
                </a:solidFill>
                <a:latin typeface="Open Sans" panose="020B0606030504020204" pitchFamily="34" charset="0"/>
                <a:ea typeface="Open Sans" panose="020B0606030504020204" pitchFamily="34" charset="0"/>
                <a:cs typeface="Open Sans" panose="020B0606030504020204" pitchFamily="34" charset="0"/>
              </a:rPr>
              <a:t>. Your comments will help us continually improve the quality of our programs.</a:t>
            </a:r>
          </a:p>
        </p:txBody>
      </p:sp>
      <p:sp>
        <p:nvSpPr>
          <p:cNvPr id="14" name="Rectangle 7">
            <a:extLst>
              <a:ext uri="{FF2B5EF4-FFF2-40B4-BE49-F238E27FC236}">
                <a16:creationId xmlns:a16="http://schemas.microsoft.com/office/drawing/2014/main" id="{50EE8D55-EE79-4C5A-A906-6A2565CA82D1}"/>
              </a:ext>
            </a:extLst>
          </p:cNvPr>
          <p:cNvSpPr>
            <a:spLocks noChangeArrowheads="1"/>
          </p:cNvSpPr>
          <p:nvPr userDrawn="1"/>
        </p:nvSpPr>
        <p:spPr bwMode="auto">
          <a:xfrm>
            <a:off x="8605838" y="6430089"/>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bg1"/>
                </a:solidFill>
                <a:latin typeface="Open Sans" panose="020B0606030504020204" pitchFamily="34" charset="0"/>
                <a:ea typeface="Open Sans" panose="020B0606030504020204" pitchFamily="34" charset="0"/>
                <a:cs typeface="Open Sans" panose="020B0606030504020204" pitchFamily="34" charset="0"/>
              </a:rPr>
              <a:pPr algn="r">
                <a:defRPr/>
              </a:pPr>
              <a:t>‹#›</a:t>
            </a:fld>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50CC7C5B-6691-4E55-AFD2-0E7F75BBAEBD}"/>
              </a:ext>
            </a:extLst>
          </p:cNvPr>
          <p:cNvSpPr txBox="1"/>
          <p:nvPr userDrawn="1"/>
        </p:nvSpPr>
        <p:spPr>
          <a:xfrm>
            <a:off x="495299" y="6399311"/>
            <a:ext cx="2971801" cy="276999"/>
          </a:xfrm>
          <a:prstGeom prst="rect">
            <a:avLst/>
          </a:prstGeom>
          <a:noFill/>
        </p:spPr>
        <p:txBody>
          <a:bodyPr wrap="square" rtlCol="0">
            <a:spAutoFit/>
          </a:bodyPr>
          <a:lstStyle/>
          <a:p>
            <a:r>
              <a:rPr lang="en-US" sz="1200" i="1" dirty="0">
                <a:solidFill>
                  <a:schemeClr val="bg1"/>
                </a:solidFill>
                <a:latin typeface="Open Sans" panose="020B0606030504020204" pitchFamily="34" charset="0"/>
                <a:ea typeface="Open Sans" panose="020B0606030504020204" pitchFamily="34" charset="0"/>
                <a:cs typeface="Open Sans" panose="020B0606030504020204" pitchFamily="34" charset="0"/>
              </a:rPr>
              <a:t>© Copyright 2020 Academic Impressions</a:t>
            </a:r>
          </a:p>
        </p:txBody>
      </p:sp>
    </p:spTree>
    <p:extLst>
      <p:ext uri="{BB962C8B-B14F-4D97-AF65-F5344CB8AC3E}">
        <p14:creationId xmlns:p14="http://schemas.microsoft.com/office/powerpoint/2010/main" val="626191178"/>
      </p:ext>
    </p:extLst>
  </p:cSld>
  <p:clrMap bg1="lt1" tx1="dk1" bg2="lt2" tx2="dk2" accent1="accent1" accent2="accent2" accent3="accent3" accent4="accent4" accent5="accent5" accent6="accent6" hlink="hlink" folHlink="folHlink"/>
  <p:sldLayoutIdLst>
    <p:sldLayoutId id="214748368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5D03557-2ABA-4611-852B-B2B5C8297325}"/>
              </a:ext>
            </a:extLst>
          </p:cNvPr>
          <p:cNvSpPr>
            <a:spLocks noChangeArrowheads="1"/>
          </p:cNvSpPr>
          <p:nvPr userDrawn="1"/>
        </p:nvSpPr>
        <p:spPr bwMode="auto">
          <a:xfrm>
            <a:off x="8467725" y="6400801"/>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tx1"/>
                </a:solidFill>
                <a:latin typeface="Open Sans" panose="020B0606030504020204" pitchFamily="34" charset="0"/>
                <a:ea typeface="Open Sans" panose="020B0606030504020204" pitchFamily="34" charset="0"/>
                <a:cs typeface="Open Sans" panose="020B0606030504020204" pitchFamily="34" charset="0"/>
              </a:rPr>
              <a:pPr algn="r">
                <a:defRPr/>
              </a:pPr>
              <a:t>‹#›</a:t>
            </a:fld>
            <a:endPar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279121684"/>
      </p:ext>
    </p:extLst>
  </p:cSld>
  <p:clrMap bg1="lt1" tx1="dk1" bg2="lt2" tx2="dk2" accent1="accent1" accent2="accent2" accent3="accent3" accent4="accent4" accent5="accent5" accent6="accent6" hlink="hlink" folHlink="folHlink"/>
  <p:sldLayoutIdLst>
    <p:sldLayoutId id="214748371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Rectangle 7"/>
          <p:cNvSpPr>
            <a:spLocks noChangeArrowheads="1"/>
          </p:cNvSpPr>
          <p:nvPr userDrawn="1"/>
        </p:nvSpPr>
        <p:spPr bwMode="auto">
          <a:xfrm>
            <a:off x="8467725" y="6400801"/>
            <a:ext cx="438150" cy="230832"/>
          </a:xfrm>
          <a:prstGeom prst="rect">
            <a:avLst/>
          </a:prstGeom>
          <a:noFill/>
          <a:ln w="9525">
            <a:noFill/>
            <a:miter lim="800000"/>
            <a:headEnd/>
            <a:tailEnd/>
          </a:ln>
        </p:spPr>
        <p:txBody>
          <a:bodyPr>
            <a:spAutoFit/>
          </a:bodyPr>
          <a:lstStyle/>
          <a:p>
            <a:pPr algn="r">
              <a:defRPr/>
            </a:pPr>
            <a:fld id="{0A3DD9D9-BE77-405B-B3A2-7E159B90A489}" type="slidenum">
              <a:rPr lang="en-US" sz="900">
                <a:solidFill>
                  <a:srgbClr val="595959"/>
                </a:solidFill>
                <a:latin typeface="Calibri" pitchFamily="34" charset="0"/>
                <a:ea typeface="ＭＳ Ｐゴシック" pitchFamily="34" charset="-128"/>
              </a:rPr>
              <a:pPr algn="r">
                <a:defRPr/>
              </a:pPr>
              <a:t>‹#›</a:t>
            </a:fld>
            <a:endParaRPr lang="en-US" sz="900" dirty="0">
              <a:solidFill>
                <a:srgbClr val="595959"/>
              </a:solidFill>
              <a:latin typeface="Calibri" pitchFamily="34" charset="0"/>
              <a:ea typeface="ＭＳ Ｐゴシック" pitchFamily="34" charset="-128"/>
            </a:endParaRPr>
          </a:p>
        </p:txBody>
      </p:sp>
      <p:pic>
        <p:nvPicPr>
          <p:cNvPr id="3" name="Picture 2">
            <a:extLst>
              <a:ext uri="{FF2B5EF4-FFF2-40B4-BE49-F238E27FC236}">
                <a16:creationId xmlns:a16="http://schemas.microsoft.com/office/drawing/2014/main" id="{5AF65389-E5E7-4F9B-8C9D-3B37CCF0B6D1}"/>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0" y="-3801"/>
            <a:ext cx="9144000" cy="6861801"/>
          </a:xfrm>
          <a:prstGeom prst="rect">
            <a:avLst/>
          </a:prstGeom>
        </p:spPr>
      </p:pic>
      <p:sp>
        <p:nvSpPr>
          <p:cNvPr id="4" name="Rectangle 3">
            <a:extLst>
              <a:ext uri="{FF2B5EF4-FFF2-40B4-BE49-F238E27FC236}">
                <a16:creationId xmlns:a16="http://schemas.microsoft.com/office/drawing/2014/main" id="{5EF87411-D7DD-408A-8940-C8E04B9EB8C1}"/>
              </a:ext>
            </a:extLst>
          </p:cNvPr>
          <p:cNvSpPr/>
          <p:nvPr userDrawn="1"/>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1B376E3-D200-44C4-BAB6-2FFED94AE309}"/>
              </a:ext>
            </a:extLst>
          </p:cNvPr>
          <p:cNvSpPr/>
          <p:nvPr userDrawn="1"/>
        </p:nvSpPr>
        <p:spPr>
          <a:xfrm>
            <a:off x="0" y="-4240"/>
            <a:ext cx="9144000" cy="6858000"/>
          </a:xfrm>
          <a:prstGeom prst="rect">
            <a:avLst/>
          </a:prstGeom>
          <a:solidFill>
            <a:srgbClr val="082544">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E74BE41-6689-4739-86D1-95A2EAB2DF21}"/>
              </a:ext>
            </a:extLst>
          </p:cNvPr>
          <p:cNvSpPr/>
          <p:nvPr userDrawn="1"/>
        </p:nvSpPr>
        <p:spPr>
          <a:xfrm>
            <a:off x="828675" y="1720850"/>
            <a:ext cx="7486650" cy="3416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CCFCFC-8A4A-456E-89D8-C2A2021DC7A8}"/>
              </a:ext>
            </a:extLst>
          </p:cNvPr>
          <p:cNvSpPr/>
          <p:nvPr userDrawn="1"/>
        </p:nvSpPr>
        <p:spPr>
          <a:xfrm>
            <a:off x="828674" y="1720850"/>
            <a:ext cx="2962275" cy="3416300"/>
          </a:xfrm>
          <a:prstGeom prst="rect">
            <a:avLst/>
          </a:prstGeom>
          <a:solidFill>
            <a:srgbClr val="082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7">
            <a:extLst>
              <a:ext uri="{FF2B5EF4-FFF2-40B4-BE49-F238E27FC236}">
                <a16:creationId xmlns:a16="http://schemas.microsoft.com/office/drawing/2014/main" id="{BA020BA9-6CE2-4FAE-9281-4F7CB4777509}"/>
              </a:ext>
            </a:extLst>
          </p:cNvPr>
          <p:cNvSpPr>
            <a:spLocks noChangeArrowheads="1"/>
          </p:cNvSpPr>
          <p:nvPr userDrawn="1"/>
        </p:nvSpPr>
        <p:spPr bwMode="auto">
          <a:xfrm>
            <a:off x="8467725" y="6400801"/>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bg1"/>
                </a:solidFill>
                <a:latin typeface="Open Sans" panose="020B0606030504020204" pitchFamily="34" charset="0"/>
                <a:ea typeface="Open Sans" panose="020B0606030504020204" pitchFamily="34" charset="0"/>
                <a:cs typeface="Open Sans" panose="020B0606030504020204" pitchFamily="34" charset="0"/>
              </a:rPr>
              <a:pPr algn="r">
                <a:defRPr/>
              </a:pPr>
              <a:t>‹#›</a:t>
            </a:fld>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164878158"/>
      </p:ext>
    </p:extLst>
  </p:cSld>
  <p:clrMap bg1="lt1" tx1="dk1" bg2="lt2" tx2="dk2" accent1="accent1" accent2="accent2" accent3="accent3" accent4="accent4" accent5="accent5" accent6="accent6" hlink="hlink" folHlink="folHlink"/>
  <p:sldLayoutIdLst>
    <p:sldLayoutId id="2147483678" r:id="rId1"/>
  </p:sldLayoutIdLst>
  <p:txStyles>
    <p:titleStyle>
      <a:lvl1pPr algn="l" defTabSz="342900" rtl="0" eaLnBrk="0" fontAlgn="base" hangingPunct="0">
        <a:spcBef>
          <a:spcPct val="0"/>
        </a:spcBef>
        <a:spcAft>
          <a:spcPct val="0"/>
        </a:spcAft>
        <a:defRPr sz="3300" b="1" kern="1200">
          <a:solidFill>
            <a:schemeClr val="tx1"/>
          </a:solidFill>
          <a:latin typeface="+mj-lt"/>
          <a:ea typeface="ＭＳ Ｐゴシック" pitchFamily="19" charset="-128"/>
          <a:cs typeface="ＭＳ Ｐゴシック" pitchFamily="19" charset="-128"/>
        </a:defRPr>
      </a:lvl1pPr>
      <a:lvl2pPr algn="l" defTabSz="342900" rtl="0" eaLnBrk="0" fontAlgn="base" hangingPunct="0">
        <a:spcBef>
          <a:spcPct val="0"/>
        </a:spcBef>
        <a:spcAft>
          <a:spcPct val="0"/>
        </a:spcAft>
        <a:defRPr sz="3300" b="1">
          <a:solidFill>
            <a:schemeClr val="tx1"/>
          </a:solidFill>
          <a:latin typeface="Calibri" pitchFamily="19" charset="0"/>
          <a:ea typeface="ＭＳ Ｐゴシック" pitchFamily="19" charset="-128"/>
          <a:cs typeface="ＭＳ Ｐゴシック" pitchFamily="19" charset="-128"/>
        </a:defRPr>
      </a:lvl2pPr>
      <a:lvl3pPr algn="l" defTabSz="342900" rtl="0" eaLnBrk="0" fontAlgn="base" hangingPunct="0">
        <a:spcBef>
          <a:spcPct val="0"/>
        </a:spcBef>
        <a:spcAft>
          <a:spcPct val="0"/>
        </a:spcAft>
        <a:defRPr sz="3300" b="1">
          <a:solidFill>
            <a:schemeClr val="tx1"/>
          </a:solidFill>
          <a:latin typeface="Calibri" pitchFamily="19" charset="0"/>
          <a:ea typeface="ＭＳ Ｐゴシック" pitchFamily="19" charset="-128"/>
          <a:cs typeface="ＭＳ Ｐゴシック" pitchFamily="19" charset="-128"/>
        </a:defRPr>
      </a:lvl3pPr>
      <a:lvl4pPr algn="l" defTabSz="342900" rtl="0" eaLnBrk="0" fontAlgn="base" hangingPunct="0">
        <a:spcBef>
          <a:spcPct val="0"/>
        </a:spcBef>
        <a:spcAft>
          <a:spcPct val="0"/>
        </a:spcAft>
        <a:defRPr sz="3300" b="1">
          <a:solidFill>
            <a:schemeClr val="tx1"/>
          </a:solidFill>
          <a:latin typeface="Calibri" pitchFamily="19" charset="0"/>
          <a:ea typeface="ＭＳ Ｐゴシック" pitchFamily="19" charset="-128"/>
          <a:cs typeface="ＭＳ Ｐゴシック" pitchFamily="19" charset="-128"/>
        </a:defRPr>
      </a:lvl4pPr>
      <a:lvl5pPr algn="l" defTabSz="342900" rtl="0" eaLnBrk="0" fontAlgn="base" hangingPunct="0">
        <a:spcBef>
          <a:spcPct val="0"/>
        </a:spcBef>
        <a:spcAft>
          <a:spcPct val="0"/>
        </a:spcAft>
        <a:defRPr sz="3300" b="1">
          <a:solidFill>
            <a:schemeClr val="tx1"/>
          </a:solidFill>
          <a:latin typeface="Calibri" pitchFamily="19" charset="0"/>
          <a:ea typeface="ＭＳ Ｐゴシック" pitchFamily="19" charset="-128"/>
          <a:cs typeface="ＭＳ Ｐゴシック" pitchFamily="19" charset="-128"/>
        </a:defRPr>
      </a:lvl5pPr>
      <a:lvl6pPr marL="342900" algn="l" defTabSz="342900" rtl="0" fontAlgn="base">
        <a:spcBef>
          <a:spcPct val="0"/>
        </a:spcBef>
        <a:spcAft>
          <a:spcPct val="0"/>
        </a:spcAft>
        <a:defRPr sz="3300">
          <a:solidFill>
            <a:schemeClr val="tx1"/>
          </a:solidFill>
          <a:latin typeface="Calibri" pitchFamily="19" charset="0"/>
          <a:ea typeface="ＭＳ Ｐゴシック" pitchFamily="19" charset="-128"/>
          <a:cs typeface="ＭＳ Ｐゴシック" pitchFamily="19" charset="-128"/>
        </a:defRPr>
      </a:lvl6pPr>
      <a:lvl7pPr marL="685800" algn="l" defTabSz="342900" rtl="0" fontAlgn="base">
        <a:spcBef>
          <a:spcPct val="0"/>
        </a:spcBef>
        <a:spcAft>
          <a:spcPct val="0"/>
        </a:spcAft>
        <a:defRPr sz="3300">
          <a:solidFill>
            <a:schemeClr val="tx1"/>
          </a:solidFill>
          <a:latin typeface="Calibri" pitchFamily="19" charset="0"/>
          <a:ea typeface="ＭＳ Ｐゴシック" pitchFamily="19" charset="-128"/>
          <a:cs typeface="ＭＳ Ｐゴシック" pitchFamily="19" charset="-128"/>
        </a:defRPr>
      </a:lvl7pPr>
      <a:lvl8pPr marL="1028700" algn="l" defTabSz="342900" rtl="0" fontAlgn="base">
        <a:spcBef>
          <a:spcPct val="0"/>
        </a:spcBef>
        <a:spcAft>
          <a:spcPct val="0"/>
        </a:spcAft>
        <a:defRPr sz="3300">
          <a:solidFill>
            <a:schemeClr val="tx1"/>
          </a:solidFill>
          <a:latin typeface="Calibri" pitchFamily="19" charset="0"/>
          <a:ea typeface="ＭＳ Ｐゴシック" pitchFamily="19" charset="-128"/>
          <a:cs typeface="ＭＳ Ｐゴシック" pitchFamily="19" charset="-128"/>
        </a:defRPr>
      </a:lvl8pPr>
      <a:lvl9pPr marL="1371600" algn="l" defTabSz="342900" rtl="0" fontAlgn="base">
        <a:spcBef>
          <a:spcPct val="0"/>
        </a:spcBef>
        <a:spcAft>
          <a:spcPct val="0"/>
        </a:spcAft>
        <a:defRPr sz="3300">
          <a:solidFill>
            <a:schemeClr val="tx1"/>
          </a:solidFill>
          <a:latin typeface="Calibri" pitchFamily="19" charset="0"/>
          <a:ea typeface="ＭＳ Ｐゴシック" pitchFamily="19" charset="-128"/>
          <a:cs typeface="ＭＳ Ｐゴシック" pitchFamily="19" charset="-128"/>
        </a:defRPr>
      </a:lvl9pPr>
    </p:titleStyle>
    <p:bodyStyle>
      <a:lvl1pPr marL="257175" indent="-257175" algn="l" defTabSz="3429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19" charset="-128"/>
          <a:cs typeface="ＭＳ Ｐゴシック" pitchFamily="19" charset="-128"/>
        </a:defRPr>
      </a:lvl1pPr>
      <a:lvl2pPr marL="557213" indent="-214313" algn="l" defTabSz="342900" rtl="0" eaLnBrk="0" fontAlgn="base" hangingPunct="0">
        <a:spcBef>
          <a:spcPct val="20000"/>
        </a:spcBef>
        <a:spcAft>
          <a:spcPct val="0"/>
        </a:spcAft>
        <a:buFont typeface="Arial" charset="0"/>
        <a:buChar char="–"/>
        <a:defRPr sz="2100" kern="1200">
          <a:solidFill>
            <a:schemeClr val="tx1"/>
          </a:solidFill>
          <a:latin typeface="+mn-lt"/>
          <a:ea typeface="ＭＳ Ｐゴシック" pitchFamily="19" charset="-128"/>
          <a:cs typeface="+mn-cs"/>
        </a:defRPr>
      </a:lvl2pPr>
      <a:lvl3pPr marL="857250" indent="-171450" algn="l" defTabSz="342900" rtl="0" eaLnBrk="0" fontAlgn="base" hangingPunct="0">
        <a:spcBef>
          <a:spcPct val="20000"/>
        </a:spcBef>
        <a:spcAft>
          <a:spcPct val="0"/>
        </a:spcAft>
        <a:buFont typeface="Arial" charset="0"/>
        <a:buChar char="•"/>
        <a:defRPr sz="1800" kern="1200">
          <a:solidFill>
            <a:schemeClr val="tx1"/>
          </a:solidFill>
          <a:latin typeface="+mn-lt"/>
          <a:ea typeface="ＭＳ Ｐゴシック" pitchFamily="19" charset="-128"/>
          <a:cs typeface="+mn-cs"/>
        </a:defRPr>
      </a:lvl3pPr>
      <a:lvl4pPr marL="1200150" indent="-171450" algn="l" defTabSz="342900" rtl="0" eaLnBrk="0" fontAlgn="base" hangingPunct="0">
        <a:spcBef>
          <a:spcPct val="20000"/>
        </a:spcBef>
        <a:spcAft>
          <a:spcPct val="0"/>
        </a:spcAft>
        <a:buFont typeface="Arial" charset="0"/>
        <a:buChar char="–"/>
        <a:defRPr sz="1500" kern="1200">
          <a:solidFill>
            <a:schemeClr val="tx1"/>
          </a:solidFill>
          <a:latin typeface="+mn-lt"/>
          <a:ea typeface="ＭＳ Ｐゴシック" pitchFamily="19" charset="-128"/>
          <a:cs typeface="+mn-cs"/>
        </a:defRPr>
      </a:lvl4pPr>
      <a:lvl5pPr marL="1543050" indent="-171450" algn="l" defTabSz="342900" rtl="0" eaLnBrk="0" fontAlgn="base" hangingPunct="0">
        <a:spcBef>
          <a:spcPct val="20000"/>
        </a:spcBef>
        <a:spcAft>
          <a:spcPct val="0"/>
        </a:spcAft>
        <a:buFont typeface="Arial" charset="0"/>
        <a:buChar char="»"/>
        <a:defRPr sz="1500" kern="1200">
          <a:solidFill>
            <a:schemeClr val="tx1"/>
          </a:solidFill>
          <a:latin typeface="+mn-lt"/>
          <a:ea typeface="ＭＳ Ｐゴシック" pitchFamily="19" charset="-128"/>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506C35F-B202-4859-AAE0-2E18DA1634B9}"/>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0" y="-3801"/>
            <a:ext cx="9144000" cy="6861801"/>
          </a:xfrm>
          <a:prstGeom prst="rect">
            <a:avLst/>
          </a:prstGeom>
        </p:spPr>
      </p:pic>
      <p:sp>
        <p:nvSpPr>
          <p:cNvPr id="7" name="Rectangle 7">
            <a:extLst>
              <a:ext uri="{FF2B5EF4-FFF2-40B4-BE49-F238E27FC236}">
                <a16:creationId xmlns:a16="http://schemas.microsoft.com/office/drawing/2014/main" id="{FD8CB3F1-C132-4FA2-9D85-9F1B19717977}"/>
              </a:ext>
            </a:extLst>
          </p:cNvPr>
          <p:cNvSpPr>
            <a:spLocks noChangeArrowheads="1"/>
          </p:cNvSpPr>
          <p:nvPr userDrawn="1"/>
        </p:nvSpPr>
        <p:spPr bwMode="auto">
          <a:xfrm>
            <a:off x="8467725" y="6400801"/>
            <a:ext cx="438150" cy="230832"/>
          </a:xfrm>
          <a:prstGeom prst="rect">
            <a:avLst/>
          </a:prstGeom>
          <a:noFill/>
          <a:ln w="9525">
            <a:noFill/>
            <a:miter lim="800000"/>
            <a:headEnd/>
            <a:tailEnd/>
          </a:ln>
        </p:spPr>
        <p:txBody>
          <a:bodyPr>
            <a:spAutoFit/>
          </a:bodyPr>
          <a:lstStyle/>
          <a:p>
            <a:pPr algn="r">
              <a:defRPr/>
            </a:pPr>
            <a:fld id="{0A3DD9D9-BE77-405B-B3A2-7E159B90A489}" type="slidenum">
              <a:rPr lang="en-US" sz="900">
                <a:solidFill>
                  <a:srgbClr val="595959"/>
                </a:solidFill>
                <a:latin typeface="Calibri" pitchFamily="34" charset="0"/>
                <a:ea typeface="ＭＳ Ｐゴシック" pitchFamily="34" charset="-128"/>
              </a:rPr>
              <a:pPr algn="r">
                <a:defRPr/>
              </a:pPr>
              <a:t>‹#›</a:t>
            </a:fld>
            <a:endParaRPr lang="en-US" sz="900" dirty="0">
              <a:solidFill>
                <a:srgbClr val="595959"/>
              </a:solidFill>
              <a:latin typeface="Calibri" pitchFamily="34" charset="0"/>
              <a:ea typeface="ＭＳ Ｐゴシック" pitchFamily="34" charset="-128"/>
            </a:endParaRPr>
          </a:p>
        </p:txBody>
      </p:sp>
      <p:sp>
        <p:nvSpPr>
          <p:cNvPr id="13" name="Rectangle 12">
            <a:extLst>
              <a:ext uri="{FF2B5EF4-FFF2-40B4-BE49-F238E27FC236}">
                <a16:creationId xmlns:a16="http://schemas.microsoft.com/office/drawing/2014/main" id="{CE661511-8942-46E7-AE67-EDB158B71910}"/>
              </a:ext>
            </a:extLst>
          </p:cNvPr>
          <p:cNvSpPr/>
          <p:nvPr userDrawn="1"/>
        </p:nvSpPr>
        <p:spPr>
          <a:xfrm>
            <a:off x="0" y="-4240"/>
            <a:ext cx="9144000" cy="6858000"/>
          </a:xfrm>
          <a:prstGeom prst="rect">
            <a:avLst/>
          </a:prstGeom>
          <a:solidFill>
            <a:srgbClr val="082544">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8E097D5-DEC4-49C7-845E-DD5E752288E7}"/>
              </a:ext>
            </a:extLst>
          </p:cNvPr>
          <p:cNvSpPr/>
          <p:nvPr userDrawn="1"/>
        </p:nvSpPr>
        <p:spPr>
          <a:xfrm>
            <a:off x="828675" y="482253"/>
            <a:ext cx="7486650" cy="59185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F793D03-D77C-47DA-9901-4267390E88BC}"/>
              </a:ext>
            </a:extLst>
          </p:cNvPr>
          <p:cNvSpPr/>
          <p:nvPr userDrawn="1"/>
        </p:nvSpPr>
        <p:spPr>
          <a:xfrm>
            <a:off x="828674" y="482254"/>
            <a:ext cx="7486650" cy="780590"/>
          </a:xfrm>
          <a:prstGeom prst="rect">
            <a:avLst/>
          </a:prstGeom>
          <a:solidFill>
            <a:srgbClr val="082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7E28B43-6D36-4B6C-9EC3-8F4E09335274}"/>
              </a:ext>
            </a:extLst>
          </p:cNvPr>
          <p:cNvSpPr txBox="1"/>
          <p:nvPr userDrawn="1"/>
        </p:nvSpPr>
        <p:spPr>
          <a:xfrm>
            <a:off x="1000126" y="533995"/>
            <a:ext cx="7467599" cy="677108"/>
          </a:xfrm>
          <a:prstGeom prst="rect">
            <a:avLst/>
          </a:prstGeom>
          <a:noFill/>
        </p:spPr>
        <p:txBody>
          <a:bodyPr wrap="square" rtlCol="0">
            <a:spAutoFit/>
          </a:bodyPr>
          <a:lstStyle/>
          <a:p>
            <a:r>
              <a:rPr lang="en-US" sz="3800" b="1" spc="0" dirty="0">
                <a:solidFill>
                  <a:schemeClr val="bg1"/>
                </a:solidFill>
                <a:latin typeface="Open Sans" panose="020B0606030504020204" pitchFamily="34" charset="0"/>
                <a:ea typeface="Open Sans" panose="020B0606030504020204" pitchFamily="34" charset="0"/>
                <a:cs typeface="Open Sans" panose="020B0606030504020204" pitchFamily="34" charset="0"/>
              </a:rPr>
              <a:t>LEARNING </a:t>
            </a:r>
            <a:r>
              <a:rPr lang="en-US" sz="3800" b="0" spc="0" dirty="0">
                <a:solidFill>
                  <a:schemeClr val="bg1"/>
                </a:solidFill>
                <a:latin typeface="Open Sans" panose="020B0606030504020204" pitchFamily="34" charset="0"/>
                <a:ea typeface="Open Sans" panose="020B0606030504020204" pitchFamily="34" charset="0"/>
                <a:cs typeface="Open Sans" panose="020B0606030504020204" pitchFamily="34" charset="0"/>
              </a:rPr>
              <a:t>OUTCOME</a:t>
            </a:r>
          </a:p>
        </p:txBody>
      </p:sp>
      <p:sp>
        <p:nvSpPr>
          <p:cNvPr id="11" name="TextBox 10">
            <a:extLst>
              <a:ext uri="{FF2B5EF4-FFF2-40B4-BE49-F238E27FC236}">
                <a16:creationId xmlns:a16="http://schemas.microsoft.com/office/drawing/2014/main" id="{9D7C102E-F471-4586-B257-50DC14DE9F17}"/>
              </a:ext>
            </a:extLst>
          </p:cNvPr>
          <p:cNvSpPr txBox="1"/>
          <p:nvPr userDrawn="1"/>
        </p:nvSpPr>
        <p:spPr>
          <a:xfrm>
            <a:off x="1076467" y="1513824"/>
            <a:ext cx="3723483" cy="461665"/>
          </a:xfrm>
          <a:prstGeom prst="rect">
            <a:avLst/>
          </a:prstGeom>
          <a:noFill/>
        </p:spPr>
        <p:txBody>
          <a:bodyPr wrap="square" rtlCol="0">
            <a:spAutoFit/>
          </a:bodyPr>
          <a:lstStyle/>
          <a:p>
            <a:r>
              <a:rPr lang="en-US" sz="2400" b="1" i="1" dirty="0">
                <a:solidFill>
                  <a:srgbClr val="082544"/>
                </a:solidFill>
                <a:latin typeface="Open Sans" panose="020B0606030504020204" pitchFamily="34" charset="0"/>
                <a:ea typeface="Open Sans" panose="020B0606030504020204" pitchFamily="34" charset="0"/>
                <a:cs typeface="Open Sans" panose="020B0606030504020204" pitchFamily="34" charset="0"/>
              </a:rPr>
              <a:t>After participating…</a:t>
            </a:r>
            <a:endParaRPr lang="en-US" sz="2400" dirty="0">
              <a:solidFill>
                <a:srgbClr val="082544"/>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Rectangle 7">
            <a:extLst>
              <a:ext uri="{FF2B5EF4-FFF2-40B4-BE49-F238E27FC236}">
                <a16:creationId xmlns:a16="http://schemas.microsoft.com/office/drawing/2014/main" id="{3EB9C5AE-FF93-4DD7-99A3-E1B29362067B}"/>
              </a:ext>
            </a:extLst>
          </p:cNvPr>
          <p:cNvSpPr>
            <a:spLocks noChangeArrowheads="1"/>
          </p:cNvSpPr>
          <p:nvPr userDrawn="1"/>
        </p:nvSpPr>
        <p:spPr bwMode="auto">
          <a:xfrm>
            <a:off x="8467725" y="6400801"/>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bg1"/>
                </a:solidFill>
                <a:latin typeface="Open Sans" panose="020B0606030504020204" pitchFamily="34" charset="0"/>
                <a:ea typeface="Open Sans" panose="020B0606030504020204" pitchFamily="34" charset="0"/>
                <a:cs typeface="Open Sans" panose="020B0606030504020204" pitchFamily="34" charset="0"/>
              </a:rPr>
              <a:pPr algn="r">
                <a:defRPr/>
              </a:pPr>
              <a:t>‹#›</a:t>
            </a:fld>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770543418"/>
      </p:ext>
    </p:extLst>
  </p:cSld>
  <p:clrMap bg1="lt1" tx1="dk1" bg2="lt2" tx2="dk2" accent1="accent1" accent2="accent2" accent3="accent3" accent4="accent4" accent5="accent5" accent6="accent6" hlink="hlink" folHlink="folHlink"/>
  <p:sldLayoutIdLst>
    <p:sldLayoutId id="214748368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BC74511-68FC-4618-88B8-B8DD0C3C47F8}"/>
              </a:ext>
            </a:extLst>
          </p:cNvPr>
          <p:cNvPicPr>
            <a:picLocks noChangeAspect="1"/>
          </p:cNvPicPr>
          <p:nvPr userDrawn="1"/>
        </p:nvPicPr>
        <p:blipFill rotWithShape="1">
          <a:blip r:embed="rId3" cstate="screen">
            <a:alphaModFix amt="8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r="-2"/>
          <a:stretch/>
        </p:blipFill>
        <p:spPr>
          <a:xfrm>
            <a:off x="0" y="0"/>
            <a:ext cx="4953000" cy="6858000"/>
          </a:xfrm>
          <a:prstGeom prst="rect">
            <a:avLst/>
          </a:prstGeom>
        </p:spPr>
      </p:pic>
      <p:sp>
        <p:nvSpPr>
          <p:cNvPr id="7" name="Rectangle 7">
            <a:extLst>
              <a:ext uri="{FF2B5EF4-FFF2-40B4-BE49-F238E27FC236}">
                <a16:creationId xmlns:a16="http://schemas.microsoft.com/office/drawing/2014/main" id="{9036846B-040A-4BC0-AD5A-395CA39D39E7}"/>
              </a:ext>
            </a:extLst>
          </p:cNvPr>
          <p:cNvSpPr>
            <a:spLocks noChangeArrowheads="1"/>
          </p:cNvSpPr>
          <p:nvPr userDrawn="1"/>
        </p:nvSpPr>
        <p:spPr bwMode="auto">
          <a:xfrm>
            <a:off x="8467725" y="6400801"/>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tx1"/>
                </a:solidFill>
                <a:latin typeface="Open Sans" panose="020B0606030504020204" pitchFamily="34" charset="0"/>
                <a:ea typeface="Open Sans" panose="020B0606030504020204" pitchFamily="34" charset="0"/>
                <a:cs typeface="Open Sans" panose="020B0606030504020204" pitchFamily="34" charset="0"/>
              </a:rPr>
              <a:pPr algn="r">
                <a:defRPr/>
              </a:pPr>
              <a:t>‹#›</a:t>
            </a:fld>
            <a:endPar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Rectangle 7">
            <a:extLst>
              <a:ext uri="{FF2B5EF4-FFF2-40B4-BE49-F238E27FC236}">
                <a16:creationId xmlns:a16="http://schemas.microsoft.com/office/drawing/2014/main" id="{BD1E816D-70AF-4595-9174-87C2D516AD24}"/>
              </a:ext>
            </a:extLst>
          </p:cNvPr>
          <p:cNvSpPr/>
          <p:nvPr userDrawn="1"/>
        </p:nvSpPr>
        <p:spPr>
          <a:xfrm>
            <a:off x="0" y="0"/>
            <a:ext cx="4942151" cy="6858000"/>
          </a:xfrm>
          <a:prstGeom prst="rect">
            <a:avLst/>
          </a:prstGeom>
          <a:solidFill>
            <a:srgbClr val="082544">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DCFC35A-CE85-49A5-A4FE-C07971E4BCC2}"/>
              </a:ext>
            </a:extLst>
          </p:cNvPr>
          <p:cNvSpPr/>
          <p:nvPr userDrawn="1"/>
        </p:nvSpPr>
        <p:spPr>
          <a:xfrm>
            <a:off x="3505200" y="611982"/>
            <a:ext cx="3263903" cy="8358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B31D5F57-3F44-4201-8EFE-8EB7587D8C2E}"/>
              </a:ext>
            </a:extLst>
          </p:cNvPr>
          <p:cNvSpPr txBox="1">
            <a:spLocks/>
          </p:cNvSpPr>
          <p:nvPr userDrawn="1"/>
        </p:nvSpPr>
        <p:spPr>
          <a:xfrm>
            <a:off x="3668334" y="695679"/>
            <a:ext cx="3340104" cy="701674"/>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spc="600" dirty="0">
                <a:solidFill>
                  <a:srgbClr val="082544"/>
                </a:solidFill>
                <a:latin typeface="Open Sans" panose="020B0606030504020204" pitchFamily="34" charset="0"/>
                <a:ea typeface="Open Sans" panose="020B0606030504020204" pitchFamily="34" charset="0"/>
                <a:cs typeface="Open Sans" panose="020B0606030504020204" pitchFamily="34" charset="0"/>
              </a:rPr>
              <a:t>AGENDA</a:t>
            </a:r>
          </a:p>
        </p:txBody>
      </p:sp>
      <p:sp>
        <p:nvSpPr>
          <p:cNvPr id="12" name="Rectangle 11">
            <a:extLst>
              <a:ext uri="{FF2B5EF4-FFF2-40B4-BE49-F238E27FC236}">
                <a16:creationId xmlns:a16="http://schemas.microsoft.com/office/drawing/2014/main" id="{8BB2CE13-5822-40D0-82F9-57A4FC18B5CE}"/>
              </a:ext>
            </a:extLst>
          </p:cNvPr>
          <p:cNvSpPr/>
          <p:nvPr userDrawn="1"/>
        </p:nvSpPr>
        <p:spPr>
          <a:xfrm flipH="1">
            <a:off x="7010400" y="611981"/>
            <a:ext cx="228600" cy="835818"/>
          </a:xfrm>
          <a:prstGeom prst="rect">
            <a:avLst/>
          </a:prstGeom>
          <a:solidFill>
            <a:srgbClr val="4EBD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3657395"/>
      </p:ext>
    </p:extLst>
  </p:cSld>
  <p:clrMap bg1="lt1" tx1="dk1" bg2="lt2" tx2="dk2" accent1="accent1" accent2="accent2" accent3="accent3" accent4="accent4" accent5="accent5" accent6="accent6" hlink="hlink" folHlink="folHlink"/>
  <p:sldLayoutIdLst>
    <p:sldLayoutId id="214748367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A662392-8C60-422C-BD53-5B060C0328C5}"/>
              </a:ext>
            </a:extLst>
          </p:cNvPr>
          <p:cNvSpPr/>
          <p:nvPr userDrawn="1"/>
        </p:nvSpPr>
        <p:spPr>
          <a:xfrm>
            <a:off x="1" y="-1"/>
            <a:ext cx="9144000" cy="6858001"/>
          </a:xfrm>
          <a:prstGeom prst="rect">
            <a:avLst/>
          </a:prstGeom>
          <a:solidFill>
            <a:srgbClr val="082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20063658-E2D6-4390-92F2-102AE49FEFD9}"/>
              </a:ext>
            </a:extLst>
          </p:cNvPr>
          <p:cNvSpPr txBox="1">
            <a:spLocks/>
          </p:cNvSpPr>
          <p:nvPr userDrawn="1"/>
        </p:nvSpPr>
        <p:spPr>
          <a:xfrm>
            <a:off x="939825" y="3911600"/>
            <a:ext cx="2847975" cy="1990725"/>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0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p:txBody>
      </p:sp>
      <p:cxnSp>
        <p:nvCxnSpPr>
          <p:cNvPr id="12" name="Straight Connector 11">
            <a:extLst>
              <a:ext uri="{FF2B5EF4-FFF2-40B4-BE49-F238E27FC236}">
                <a16:creationId xmlns:a16="http://schemas.microsoft.com/office/drawing/2014/main" id="{ED7D56C5-C70A-4777-8FCC-BE84B3472530}"/>
              </a:ext>
            </a:extLst>
          </p:cNvPr>
          <p:cNvCxnSpPr>
            <a:cxnSpLocks/>
          </p:cNvCxnSpPr>
          <p:nvPr userDrawn="1"/>
        </p:nvCxnSpPr>
        <p:spPr>
          <a:xfrm>
            <a:off x="521632" y="4038600"/>
            <a:ext cx="0" cy="2362201"/>
          </a:xfrm>
          <a:prstGeom prst="line">
            <a:avLst/>
          </a:prstGeom>
          <a:ln w="152400">
            <a:solidFill>
              <a:srgbClr val="FAA140"/>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43AA4DAB-3C5E-48D7-A9ED-08AADC45657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400800" y="304800"/>
            <a:ext cx="2385642" cy="516889"/>
          </a:xfrm>
          <a:prstGeom prst="rect">
            <a:avLst/>
          </a:prstGeom>
        </p:spPr>
      </p:pic>
      <p:sp>
        <p:nvSpPr>
          <p:cNvPr id="7" name="Rectangle 7">
            <a:extLst>
              <a:ext uri="{FF2B5EF4-FFF2-40B4-BE49-F238E27FC236}">
                <a16:creationId xmlns:a16="http://schemas.microsoft.com/office/drawing/2014/main" id="{9036846B-040A-4BC0-AD5A-395CA39D39E7}"/>
              </a:ext>
            </a:extLst>
          </p:cNvPr>
          <p:cNvSpPr>
            <a:spLocks noChangeArrowheads="1"/>
          </p:cNvSpPr>
          <p:nvPr userDrawn="1"/>
        </p:nvSpPr>
        <p:spPr bwMode="auto">
          <a:xfrm>
            <a:off x="8467725" y="6400801"/>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bg1"/>
                </a:solidFill>
                <a:latin typeface="Open Sans" panose="020B0606030504020204" pitchFamily="34" charset="0"/>
                <a:ea typeface="Open Sans" panose="020B0606030504020204" pitchFamily="34" charset="0"/>
                <a:cs typeface="Open Sans" panose="020B0606030504020204" pitchFamily="34" charset="0"/>
              </a:rPr>
              <a:pPr algn="r">
                <a:defRPr/>
              </a:pPr>
              <a:t>‹#›</a:t>
            </a:fld>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949904225"/>
      </p:ext>
    </p:extLst>
  </p:cSld>
  <p:clrMap bg1="lt1" tx1="dk1" bg2="lt2" tx2="dk2" accent1="accent1" accent2="accent2" accent3="accent3" accent4="accent4" accent5="accent5" accent6="accent6" hlink="hlink" folHlink="folHlink"/>
  <p:sldLayoutIdLst>
    <p:sldLayoutId id="214748367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65C33C10-F8EA-49E8-B332-B60CEB53A06A}"/>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22" name="Rectangle 21">
            <a:extLst>
              <a:ext uri="{FF2B5EF4-FFF2-40B4-BE49-F238E27FC236}">
                <a16:creationId xmlns:a16="http://schemas.microsoft.com/office/drawing/2014/main" id="{D9AE34D9-391E-42ED-B5B7-D975C2D52777}"/>
              </a:ext>
            </a:extLst>
          </p:cNvPr>
          <p:cNvSpPr/>
          <p:nvPr userDrawn="1"/>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219F43CA-5563-4BCB-977D-1C93A36BB3DA}"/>
              </a:ext>
            </a:extLst>
          </p:cNvPr>
          <p:cNvSpPr/>
          <p:nvPr userDrawn="1"/>
        </p:nvSpPr>
        <p:spPr>
          <a:xfrm>
            <a:off x="-10610" y="0"/>
            <a:ext cx="9154610" cy="6858000"/>
          </a:xfrm>
          <a:prstGeom prst="rect">
            <a:avLst/>
          </a:prstGeom>
          <a:solidFill>
            <a:srgbClr val="082544">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1CB55DD-9487-40C1-A19A-699BEFF8DD13}"/>
              </a:ext>
            </a:extLst>
          </p:cNvPr>
          <p:cNvSpPr/>
          <p:nvPr userDrawn="1"/>
        </p:nvSpPr>
        <p:spPr>
          <a:xfrm>
            <a:off x="828675" y="1720850"/>
            <a:ext cx="7486650" cy="3416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D506A75A-852F-4CAC-996A-7FFBF50E5A6D}"/>
              </a:ext>
            </a:extLst>
          </p:cNvPr>
          <p:cNvSpPr/>
          <p:nvPr userDrawn="1"/>
        </p:nvSpPr>
        <p:spPr>
          <a:xfrm>
            <a:off x="828674" y="1720850"/>
            <a:ext cx="2962275" cy="3416300"/>
          </a:xfrm>
          <a:prstGeom prst="rect">
            <a:avLst/>
          </a:prstGeom>
          <a:solidFill>
            <a:srgbClr val="082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8C339F53-5FDF-4B17-9D5C-C83F0C9A8A47}"/>
              </a:ext>
            </a:extLst>
          </p:cNvPr>
          <p:cNvSpPr txBox="1"/>
          <p:nvPr userDrawn="1"/>
        </p:nvSpPr>
        <p:spPr>
          <a:xfrm>
            <a:off x="1257455" y="2626426"/>
            <a:ext cx="3038475" cy="784830"/>
          </a:xfrm>
          <a:prstGeom prst="rect">
            <a:avLst/>
          </a:prstGeom>
          <a:noFill/>
        </p:spPr>
        <p:txBody>
          <a:bodyPr wrap="square" rtlCol="0">
            <a:spAutoFit/>
          </a:bodyPr>
          <a:lstStyle/>
          <a:p>
            <a:r>
              <a:rPr lang="en-US" sz="4500" b="1" spc="600" dirty="0">
                <a:solidFill>
                  <a:schemeClr val="bg1"/>
                </a:solidFill>
                <a:latin typeface="Open Sans" panose="020B0606030504020204" pitchFamily="34" charset="0"/>
                <a:ea typeface="Open Sans" panose="020B0606030504020204" pitchFamily="34" charset="0"/>
                <a:cs typeface="Open Sans" panose="020B0606030504020204" pitchFamily="34" charset="0"/>
              </a:rPr>
              <a:t>CHAT</a:t>
            </a:r>
          </a:p>
        </p:txBody>
      </p:sp>
      <p:pic>
        <p:nvPicPr>
          <p:cNvPr id="28" name="Graphic 27" descr="Chat">
            <a:extLst>
              <a:ext uri="{FF2B5EF4-FFF2-40B4-BE49-F238E27FC236}">
                <a16:creationId xmlns:a16="http://schemas.microsoft.com/office/drawing/2014/main" id="{C8F2D9B7-81E8-4054-A02A-819C319F200D}"/>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732730" y="3190003"/>
            <a:ext cx="1154162" cy="1154162"/>
          </a:xfrm>
          <a:prstGeom prst="rect">
            <a:avLst/>
          </a:prstGeom>
        </p:spPr>
      </p:pic>
      <p:sp>
        <p:nvSpPr>
          <p:cNvPr id="29" name="Rectangle 7">
            <a:extLst>
              <a:ext uri="{FF2B5EF4-FFF2-40B4-BE49-F238E27FC236}">
                <a16:creationId xmlns:a16="http://schemas.microsoft.com/office/drawing/2014/main" id="{729B5C75-8C4F-4651-B003-FC8672AEA92D}"/>
              </a:ext>
            </a:extLst>
          </p:cNvPr>
          <p:cNvSpPr>
            <a:spLocks noChangeArrowheads="1"/>
          </p:cNvSpPr>
          <p:nvPr userDrawn="1"/>
        </p:nvSpPr>
        <p:spPr bwMode="auto">
          <a:xfrm>
            <a:off x="8467725" y="6400801"/>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bg1"/>
                </a:solidFill>
                <a:latin typeface="Open Sans" panose="020B0606030504020204" pitchFamily="34" charset="0"/>
                <a:ea typeface="Open Sans" panose="020B0606030504020204" pitchFamily="34" charset="0"/>
                <a:cs typeface="Open Sans" panose="020B0606030504020204" pitchFamily="34" charset="0"/>
              </a:rPr>
              <a:pPr algn="r">
                <a:defRPr/>
              </a:pPr>
              <a:t>‹#›</a:t>
            </a:fld>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189846958"/>
      </p:ext>
    </p:extLst>
  </p:cSld>
  <p:clrMap bg1="lt1" tx1="dk1" bg2="lt2" tx2="dk2" accent1="accent1" accent2="accent2" accent3="accent3" accent4="accent4" accent5="accent5" accent6="accent6" hlink="hlink" folHlink="folHlink"/>
  <p:sldLayoutIdLst>
    <p:sldLayoutId id="214748368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picture containing person, brush, standing&#10;&#10;Description automatically generated">
            <a:extLst>
              <a:ext uri="{FF2B5EF4-FFF2-40B4-BE49-F238E27FC236}">
                <a16:creationId xmlns:a16="http://schemas.microsoft.com/office/drawing/2014/main" id="{9E796620-031A-4DBC-902C-7B32B89D6FB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22" name="Rectangle 21">
            <a:extLst>
              <a:ext uri="{FF2B5EF4-FFF2-40B4-BE49-F238E27FC236}">
                <a16:creationId xmlns:a16="http://schemas.microsoft.com/office/drawing/2014/main" id="{D9AE34D9-391E-42ED-B5B7-D975C2D52777}"/>
              </a:ext>
            </a:extLst>
          </p:cNvPr>
          <p:cNvSpPr/>
          <p:nvPr userDrawn="1"/>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196EECB-53CF-468C-B0A4-E6CDCB69F2AA}"/>
              </a:ext>
            </a:extLst>
          </p:cNvPr>
          <p:cNvSpPr/>
          <p:nvPr userDrawn="1"/>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33E4356-75F3-45BB-A41D-6CFE34FF892F}"/>
              </a:ext>
            </a:extLst>
          </p:cNvPr>
          <p:cNvSpPr/>
          <p:nvPr userDrawn="1"/>
        </p:nvSpPr>
        <p:spPr>
          <a:xfrm>
            <a:off x="0" y="0"/>
            <a:ext cx="9144000" cy="6858000"/>
          </a:xfrm>
          <a:prstGeom prst="rect">
            <a:avLst/>
          </a:prstGeom>
          <a:solidFill>
            <a:srgbClr val="082544">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4A2E031-8AE7-45C9-86D2-23D8348C2FEC}"/>
              </a:ext>
            </a:extLst>
          </p:cNvPr>
          <p:cNvSpPr/>
          <p:nvPr userDrawn="1"/>
        </p:nvSpPr>
        <p:spPr>
          <a:xfrm>
            <a:off x="828675" y="1720850"/>
            <a:ext cx="7486650" cy="3416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885B939-49DC-4C3D-AE9C-0E52E315D299}"/>
              </a:ext>
            </a:extLst>
          </p:cNvPr>
          <p:cNvSpPr/>
          <p:nvPr userDrawn="1"/>
        </p:nvSpPr>
        <p:spPr>
          <a:xfrm>
            <a:off x="828674" y="1720850"/>
            <a:ext cx="2962275" cy="3416300"/>
          </a:xfrm>
          <a:prstGeom prst="rect">
            <a:avLst/>
          </a:prstGeom>
          <a:solidFill>
            <a:srgbClr val="082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002A376-BC3E-436E-8C89-91166A2E5693}"/>
              </a:ext>
            </a:extLst>
          </p:cNvPr>
          <p:cNvSpPr txBox="1"/>
          <p:nvPr userDrawn="1"/>
        </p:nvSpPr>
        <p:spPr>
          <a:xfrm>
            <a:off x="1371600" y="2589591"/>
            <a:ext cx="2247745" cy="784830"/>
          </a:xfrm>
          <a:prstGeom prst="rect">
            <a:avLst/>
          </a:prstGeom>
          <a:noFill/>
        </p:spPr>
        <p:txBody>
          <a:bodyPr wrap="square" rtlCol="0">
            <a:spAutoFit/>
          </a:bodyPr>
          <a:lstStyle/>
          <a:p>
            <a:r>
              <a:rPr lang="en-US" sz="4500" b="1" spc="600" dirty="0">
                <a:solidFill>
                  <a:schemeClr val="bg1"/>
                </a:solidFill>
                <a:latin typeface="Open Sans" panose="020B0606030504020204" pitchFamily="34" charset="0"/>
                <a:ea typeface="Open Sans" panose="020B0606030504020204" pitchFamily="34" charset="0"/>
                <a:cs typeface="Open Sans" panose="020B0606030504020204" pitchFamily="34" charset="0"/>
              </a:rPr>
              <a:t>POLL</a:t>
            </a:r>
          </a:p>
        </p:txBody>
      </p:sp>
      <p:pic>
        <p:nvPicPr>
          <p:cNvPr id="18" name="Graphic 17" descr="Bar chart">
            <a:extLst>
              <a:ext uri="{FF2B5EF4-FFF2-40B4-BE49-F238E27FC236}">
                <a16:creationId xmlns:a16="http://schemas.microsoft.com/office/drawing/2014/main" id="{C36B4553-9BCF-4ABD-A810-B0465C842FCF}"/>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852611" y="3352800"/>
            <a:ext cx="914400" cy="914400"/>
          </a:xfrm>
          <a:prstGeom prst="rect">
            <a:avLst/>
          </a:prstGeom>
        </p:spPr>
      </p:pic>
      <p:sp>
        <p:nvSpPr>
          <p:cNvPr id="19" name="Rectangle 7">
            <a:extLst>
              <a:ext uri="{FF2B5EF4-FFF2-40B4-BE49-F238E27FC236}">
                <a16:creationId xmlns:a16="http://schemas.microsoft.com/office/drawing/2014/main" id="{E8979437-C20A-4FAE-9A30-0C752D1DAE85}"/>
              </a:ext>
            </a:extLst>
          </p:cNvPr>
          <p:cNvSpPr>
            <a:spLocks noChangeArrowheads="1"/>
          </p:cNvSpPr>
          <p:nvPr userDrawn="1"/>
        </p:nvSpPr>
        <p:spPr bwMode="auto">
          <a:xfrm>
            <a:off x="8467725" y="6400801"/>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bg1"/>
                </a:solidFill>
                <a:latin typeface="Open Sans" panose="020B0606030504020204" pitchFamily="34" charset="0"/>
                <a:ea typeface="Open Sans" panose="020B0606030504020204" pitchFamily="34" charset="0"/>
                <a:cs typeface="Open Sans" panose="020B0606030504020204" pitchFamily="34" charset="0"/>
              </a:rPr>
              <a:pPr algn="r">
                <a:defRPr/>
              </a:pPr>
              <a:t>‹#›</a:t>
            </a:fld>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633701819"/>
      </p:ext>
    </p:extLst>
  </p:cSld>
  <p:clrMap bg1="lt1" tx1="dk1" bg2="lt2" tx2="dk2" accent1="accent1" accent2="accent2" accent3="accent3" accent4="accent4" accent5="accent5" accent6="accent6" hlink="hlink" folHlink="folHlink"/>
  <p:sldLayoutIdLst>
    <p:sldLayoutId id="214748368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descr="A picture containing light&#10;&#10;Description automatically generated">
            <a:extLst>
              <a:ext uri="{FF2B5EF4-FFF2-40B4-BE49-F238E27FC236}">
                <a16:creationId xmlns:a16="http://schemas.microsoft.com/office/drawing/2014/main" id="{61BCB311-87E5-47E6-A28C-9AA722241FC0}"/>
              </a:ext>
            </a:extLst>
          </p:cNvPr>
          <p:cNvPicPr>
            <a:picLocks noChangeAspect="1"/>
          </p:cNvPicPr>
          <p:nvPr userDrawn="1"/>
        </p:nvPicPr>
        <p:blipFill rotWithShape="1">
          <a:blip r:embed="rId3" cstate="screen">
            <a:alphaModFix amt="7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0" y="4015"/>
            <a:ext cx="9144000" cy="6853985"/>
          </a:xfrm>
          <a:prstGeom prst="rect">
            <a:avLst/>
          </a:prstGeom>
        </p:spPr>
      </p:pic>
      <p:sp>
        <p:nvSpPr>
          <p:cNvPr id="22" name="Rectangle 21">
            <a:extLst>
              <a:ext uri="{FF2B5EF4-FFF2-40B4-BE49-F238E27FC236}">
                <a16:creationId xmlns:a16="http://schemas.microsoft.com/office/drawing/2014/main" id="{D9AE34D9-391E-42ED-B5B7-D975C2D52777}"/>
              </a:ext>
            </a:extLst>
          </p:cNvPr>
          <p:cNvSpPr/>
          <p:nvPr userDrawn="1"/>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196EECB-53CF-468C-B0A4-E6CDCB69F2AA}"/>
              </a:ext>
            </a:extLst>
          </p:cNvPr>
          <p:cNvSpPr/>
          <p:nvPr userDrawn="1"/>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33E4356-75F3-45BB-A41D-6CFE34FF892F}"/>
              </a:ext>
            </a:extLst>
          </p:cNvPr>
          <p:cNvSpPr/>
          <p:nvPr userDrawn="1"/>
        </p:nvSpPr>
        <p:spPr>
          <a:xfrm>
            <a:off x="0" y="-4015"/>
            <a:ext cx="9144000" cy="6858000"/>
          </a:xfrm>
          <a:prstGeom prst="rect">
            <a:avLst/>
          </a:prstGeom>
          <a:solidFill>
            <a:srgbClr val="082544">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4A2E031-8AE7-45C9-86D2-23D8348C2FEC}"/>
              </a:ext>
            </a:extLst>
          </p:cNvPr>
          <p:cNvSpPr/>
          <p:nvPr userDrawn="1"/>
        </p:nvSpPr>
        <p:spPr>
          <a:xfrm>
            <a:off x="828675" y="1720850"/>
            <a:ext cx="7486650" cy="3416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885B939-49DC-4C3D-AE9C-0E52E315D299}"/>
              </a:ext>
            </a:extLst>
          </p:cNvPr>
          <p:cNvSpPr/>
          <p:nvPr userDrawn="1"/>
        </p:nvSpPr>
        <p:spPr>
          <a:xfrm>
            <a:off x="828674" y="1720850"/>
            <a:ext cx="2962275" cy="3416300"/>
          </a:xfrm>
          <a:prstGeom prst="rect">
            <a:avLst/>
          </a:prstGeom>
          <a:solidFill>
            <a:srgbClr val="082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002A376-BC3E-436E-8C89-91166A2E5693}"/>
              </a:ext>
            </a:extLst>
          </p:cNvPr>
          <p:cNvSpPr txBox="1"/>
          <p:nvPr userDrawn="1"/>
        </p:nvSpPr>
        <p:spPr>
          <a:xfrm>
            <a:off x="904874" y="2678607"/>
            <a:ext cx="3378045" cy="677108"/>
          </a:xfrm>
          <a:prstGeom prst="rect">
            <a:avLst/>
          </a:prstGeom>
          <a:noFill/>
        </p:spPr>
        <p:txBody>
          <a:bodyPr wrap="square" rtlCol="0">
            <a:spAutoFit/>
          </a:bodyPr>
          <a:lstStyle/>
          <a:p>
            <a:r>
              <a:rPr lang="en-US" sz="3800" b="1" spc="600" dirty="0">
                <a:solidFill>
                  <a:schemeClr val="bg1"/>
                </a:solidFill>
                <a:latin typeface="Open Sans" panose="020B0606030504020204" pitchFamily="34" charset="0"/>
                <a:ea typeface="Open Sans" panose="020B0606030504020204" pitchFamily="34" charset="0"/>
                <a:cs typeface="Open Sans" panose="020B0606030504020204" pitchFamily="34" charset="0"/>
              </a:rPr>
              <a:t>ACTIVITY</a:t>
            </a:r>
          </a:p>
        </p:txBody>
      </p:sp>
      <p:sp>
        <p:nvSpPr>
          <p:cNvPr id="19" name="Rectangle 7">
            <a:extLst>
              <a:ext uri="{FF2B5EF4-FFF2-40B4-BE49-F238E27FC236}">
                <a16:creationId xmlns:a16="http://schemas.microsoft.com/office/drawing/2014/main" id="{E8979437-C20A-4FAE-9A30-0C752D1DAE85}"/>
              </a:ext>
            </a:extLst>
          </p:cNvPr>
          <p:cNvSpPr>
            <a:spLocks noChangeArrowheads="1"/>
          </p:cNvSpPr>
          <p:nvPr userDrawn="1"/>
        </p:nvSpPr>
        <p:spPr bwMode="auto">
          <a:xfrm>
            <a:off x="8467725" y="6400801"/>
            <a:ext cx="438150" cy="246221"/>
          </a:xfrm>
          <a:prstGeom prst="rect">
            <a:avLst/>
          </a:prstGeom>
          <a:noFill/>
          <a:ln w="9525">
            <a:noFill/>
            <a:miter lim="800000"/>
            <a:headEnd/>
            <a:tailEnd/>
          </a:ln>
        </p:spPr>
        <p:txBody>
          <a:bodyPr>
            <a:spAutoFit/>
          </a:bodyPr>
          <a:lstStyle/>
          <a:p>
            <a:pPr algn="r">
              <a:defRPr/>
            </a:pPr>
            <a:fld id="{0A3DD9D9-BE77-405B-B3A2-7E159B90A489}" type="slidenum">
              <a:rPr lang="en-US" sz="1000">
                <a:solidFill>
                  <a:schemeClr val="bg1"/>
                </a:solidFill>
                <a:latin typeface="Open Sans" panose="020B0606030504020204" pitchFamily="34" charset="0"/>
                <a:ea typeface="Open Sans" panose="020B0606030504020204" pitchFamily="34" charset="0"/>
                <a:cs typeface="Open Sans" panose="020B0606030504020204" pitchFamily="34" charset="0"/>
              </a:rPr>
              <a:pPr algn="r">
                <a:defRPr/>
              </a:pPr>
              <a:t>‹#›</a:t>
            </a:fld>
            <a:endParaRPr lang="en-US" sz="1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descr="A picture containing light&#10;&#10;Description automatically generated">
            <a:extLst>
              <a:ext uri="{FF2B5EF4-FFF2-40B4-BE49-F238E27FC236}">
                <a16:creationId xmlns:a16="http://schemas.microsoft.com/office/drawing/2014/main" id="{24181F59-4EB9-41FF-B8B6-C8D6A29480E0}"/>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596088" y="3158982"/>
            <a:ext cx="1387618" cy="1387618"/>
          </a:xfrm>
          <a:prstGeom prst="rect">
            <a:avLst/>
          </a:prstGeom>
        </p:spPr>
      </p:pic>
    </p:spTree>
    <p:extLst>
      <p:ext uri="{BB962C8B-B14F-4D97-AF65-F5344CB8AC3E}">
        <p14:creationId xmlns:p14="http://schemas.microsoft.com/office/powerpoint/2010/main" val="1358913853"/>
      </p:ext>
    </p:extLst>
  </p:cSld>
  <p:clrMap bg1="lt1" tx1="dk1" bg2="lt2" tx2="dk2" accent1="accent1" accent2="accent2" accent3="accent3" accent4="accent4" accent5="accent5" accent6="accent6" hlink="hlink" folHlink="folHlink"/>
  <p:sldLayoutIdLst>
    <p:sldLayoutId id="214748368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ewalesfr@smumn.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3" Type="http://schemas.openxmlformats.org/officeDocument/2006/relationships/hyperlink" Target="http://rainn.org/" TargetMode="External"/><Relationship Id="rId7" Type="http://schemas.openxmlformats.org/officeDocument/2006/relationships/hyperlink" Target="http://www.endrapeoncampus.org/" TargetMode="External"/><Relationship Id="rId2" Type="http://schemas.openxmlformats.org/officeDocument/2006/relationships/hyperlink" Target="http://www.rainn.org/get-help/national-sexual-assault-hotline" TargetMode="External"/><Relationship Id="rId1" Type="http://schemas.openxmlformats.org/officeDocument/2006/relationships/slideLayout" Target="../slideLayouts/slideLayout15.xml"/><Relationship Id="rId6" Type="http://schemas.openxmlformats.org/officeDocument/2006/relationships/hyperlink" Target="http://knowyourix.org/" TargetMode="External"/><Relationship Id="rId5" Type="http://schemas.openxmlformats.org/officeDocument/2006/relationships/hyperlink" Target="http://www.notalone.gov/" TargetMode="External"/><Relationship Id="rId4" Type="http://schemas.openxmlformats.org/officeDocument/2006/relationships/hyperlink" Target="http://www.vawnet.org/"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DE0CFE0-0C9C-45A5-8537-5B67B00F1AFC}"/>
              </a:ext>
            </a:extLst>
          </p:cNvPr>
          <p:cNvSpPr>
            <a:spLocks noGrp="1"/>
          </p:cNvSpPr>
          <p:nvPr>
            <p:ph type="title"/>
          </p:nvPr>
        </p:nvSpPr>
        <p:spPr>
          <a:xfrm>
            <a:off x="471978" y="2825584"/>
            <a:ext cx="8439495" cy="1206832"/>
          </a:xfrm>
        </p:spPr>
        <p:txBody>
          <a:bodyPr/>
          <a:lstStyle/>
          <a:p>
            <a:r>
              <a:rPr lang="en-US" dirty="0"/>
              <a:t>Supporting Your Primary Witness During a Title IX Cross-Examination</a:t>
            </a:r>
          </a:p>
        </p:txBody>
      </p:sp>
      <p:sp>
        <p:nvSpPr>
          <p:cNvPr id="6" name="Title 2">
            <a:extLst>
              <a:ext uri="{FF2B5EF4-FFF2-40B4-BE49-F238E27FC236}">
                <a16:creationId xmlns:a16="http://schemas.microsoft.com/office/drawing/2014/main" id="{2E494A94-F93E-44A1-A9AC-AE83A2A54660}"/>
              </a:ext>
            </a:extLst>
          </p:cNvPr>
          <p:cNvSpPr>
            <a:spLocks noGrp="1"/>
          </p:cNvSpPr>
          <p:nvPr>
            <p:ph type="body" sz="quarter" idx="14"/>
          </p:nvPr>
        </p:nvSpPr>
        <p:spPr>
          <a:xfrm>
            <a:off x="2062660" y="4129983"/>
            <a:ext cx="6195515" cy="254925"/>
          </a:xfrm>
        </p:spPr>
        <p:txBody>
          <a:bodyPr/>
          <a:lstStyle/>
          <a:p>
            <a:r>
              <a:rPr lang="en-US" dirty="0"/>
              <a:t>Dr. Eden Wales Freedman</a:t>
            </a:r>
          </a:p>
        </p:txBody>
      </p:sp>
      <p:sp>
        <p:nvSpPr>
          <p:cNvPr id="4" name="Text Placeholder 1">
            <a:extLst>
              <a:ext uri="{FF2B5EF4-FFF2-40B4-BE49-F238E27FC236}">
                <a16:creationId xmlns:a16="http://schemas.microsoft.com/office/drawing/2014/main" id="{3E186FB7-57C6-4C30-B088-080AADE87B2C}"/>
              </a:ext>
            </a:extLst>
          </p:cNvPr>
          <p:cNvSpPr>
            <a:spLocks noGrp="1"/>
          </p:cNvSpPr>
          <p:nvPr>
            <p:ph type="body" sz="quarter" idx="12"/>
          </p:nvPr>
        </p:nvSpPr>
        <p:spPr>
          <a:xfrm>
            <a:off x="2062660" y="4424171"/>
            <a:ext cx="6195515" cy="254925"/>
          </a:xfrm>
        </p:spPr>
        <p:txBody>
          <a:bodyPr/>
          <a:lstStyle/>
          <a:p>
            <a:r>
              <a:rPr lang="en-US" dirty="0"/>
              <a:t>Vice Provost for Faculties and Academic Affairs</a:t>
            </a:r>
          </a:p>
        </p:txBody>
      </p:sp>
      <p:sp>
        <p:nvSpPr>
          <p:cNvPr id="2" name="Text Placeholder 3">
            <a:extLst>
              <a:ext uri="{FF2B5EF4-FFF2-40B4-BE49-F238E27FC236}">
                <a16:creationId xmlns:a16="http://schemas.microsoft.com/office/drawing/2014/main" id="{6728A617-9E2D-4D53-99E9-53F08193AEE1}"/>
              </a:ext>
            </a:extLst>
          </p:cNvPr>
          <p:cNvSpPr>
            <a:spLocks noGrp="1"/>
          </p:cNvSpPr>
          <p:nvPr>
            <p:ph type="body" sz="quarter" idx="11"/>
          </p:nvPr>
        </p:nvSpPr>
        <p:spPr>
          <a:xfrm>
            <a:off x="2062660" y="4718359"/>
            <a:ext cx="6195515" cy="254925"/>
          </a:xfrm>
        </p:spPr>
        <p:txBody>
          <a:bodyPr/>
          <a:lstStyle/>
          <a:p>
            <a:r>
              <a:rPr lang="en-US" dirty="0"/>
              <a:t>Saint Mary’s University of Minnesota</a:t>
            </a:r>
          </a:p>
        </p:txBody>
      </p:sp>
      <p:sp>
        <p:nvSpPr>
          <p:cNvPr id="8" name="Text Placeholder 3">
            <a:extLst>
              <a:ext uri="{FF2B5EF4-FFF2-40B4-BE49-F238E27FC236}">
                <a16:creationId xmlns:a16="http://schemas.microsoft.com/office/drawing/2014/main" id="{5723B6E9-6484-4925-AF37-A279D434B84B}"/>
              </a:ext>
            </a:extLst>
          </p:cNvPr>
          <p:cNvSpPr txBox="1">
            <a:spLocks/>
          </p:cNvSpPr>
          <p:nvPr/>
        </p:nvSpPr>
        <p:spPr>
          <a:xfrm>
            <a:off x="2072647" y="5012547"/>
            <a:ext cx="6195515" cy="25492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082544"/>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hlinkClick r:id="rId3"/>
              </a:rPr>
              <a:t>ewalesfr@smumn.edu</a:t>
            </a:r>
            <a:r>
              <a:rPr lang="en-US" dirty="0"/>
              <a:t> </a:t>
            </a:r>
          </a:p>
        </p:txBody>
      </p:sp>
      <p:pic>
        <p:nvPicPr>
          <p:cNvPr id="7" name="Picture 6" descr="A person smiling for the camera&#10;&#10;Description automatically generated">
            <a:extLst>
              <a:ext uri="{FF2B5EF4-FFF2-40B4-BE49-F238E27FC236}">
                <a16:creationId xmlns:a16="http://schemas.microsoft.com/office/drawing/2014/main" id="{9FEA99ED-E928-4DB6-9B43-D37DF252716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71978" y="3943631"/>
            <a:ext cx="1490902" cy="1490902"/>
          </a:xfrm>
          <a:prstGeom prst="ellipse">
            <a:avLst/>
          </a:prstGeom>
          <a:ln w="38100" cap="sq">
            <a:noFill/>
            <a:prstDash val="solid"/>
            <a:miter lim="800000"/>
          </a:ln>
          <a:effectLst/>
        </p:spPr>
      </p:pic>
    </p:spTree>
    <p:extLst>
      <p:ext uri="{BB962C8B-B14F-4D97-AF65-F5344CB8AC3E}">
        <p14:creationId xmlns:p14="http://schemas.microsoft.com/office/powerpoint/2010/main" val="38603776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6A1468A-2030-7040-B2C6-976711C09905}"/>
              </a:ext>
            </a:extLst>
          </p:cNvPr>
          <p:cNvSpPr txBox="1"/>
          <p:nvPr/>
        </p:nvSpPr>
        <p:spPr>
          <a:xfrm>
            <a:off x="533053" y="1106285"/>
            <a:ext cx="8125691" cy="4524315"/>
          </a:xfrm>
          <a:prstGeom prst="rect">
            <a:avLst/>
          </a:prstGeom>
          <a:noFill/>
        </p:spPr>
        <p:txBody>
          <a:bodyPr wrap="square" rtlCol="0">
            <a:spAutoFit/>
          </a:bodyPr>
          <a:lstStyle/>
          <a:p>
            <a:pPr marL="285750" indent="-285750" fontAlgn="base">
              <a:buFont typeface="Arial" panose="020B0604020202020204" pitchFamily="34" charset="0"/>
              <a:buChar char="•"/>
            </a:pPr>
            <a:r>
              <a:rPr lang="en-US" sz="2400" dirty="0">
                <a:solidFill>
                  <a:srgbClr val="082544"/>
                </a:solidFill>
                <a:latin typeface="Open Sans" panose="020B0606030504020204"/>
              </a:rPr>
              <a:t>A survivor may appear anywhere on a continuum from calm and collected to frantic and distraught. </a:t>
            </a:r>
          </a:p>
          <a:p>
            <a:pPr marL="285750" indent="-285750" fontAlgn="base">
              <a:buFont typeface="Arial" panose="020B0604020202020204" pitchFamily="34" charset="0"/>
              <a:buChar char="•"/>
            </a:pPr>
            <a:endParaRPr lang="en-US" sz="2400" dirty="0">
              <a:solidFill>
                <a:srgbClr val="082544"/>
              </a:solidFill>
              <a:latin typeface="Open Sans" panose="020B0606030504020204"/>
            </a:endParaRPr>
          </a:p>
          <a:p>
            <a:pPr marL="285750" indent="-285750" fontAlgn="base">
              <a:buFont typeface="Arial" panose="020B0604020202020204" pitchFamily="34" charset="0"/>
              <a:buChar char="•"/>
            </a:pPr>
            <a:r>
              <a:rPr lang="en-US" sz="2400" dirty="0">
                <a:solidFill>
                  <a:srgbClr val="082544"/>
                </a:solidFill>
                <a:latin typeface="Open Sans" panose="020B0606030504020204"/>
              </a:rPr>
              <a:t>A survivor may feel ashamed, especially if the assault were perpetrated by someone they trusted or if drugs or alcohol were involved.</a:t>
            </a:r>
          </a:p>
          <a:p>
            <a:pPr marL="285750" indent="-285750" fontAlgn="base">
              <a:buFont typeface="Arial" panose="020B0604020202020204" pitchFamily="34" charset="0"/>
              <a:buChar char="•"/>
            </a:pPr>
            <a:endParaRPr lang="en-US" sz="2400" dirty="0">
              <a:solidFill>
                <a:srgbClr val="082544"/>
              </a:solidFill>
              <a:latin typeface="Open Sans" panose="020B0606030504020204"/>
            </a:endParaRPr>
          </a:p>
          <a:p>
            <a:pPr marL="285750" indent="-285750" fontAlgn="base">
              <a:buFont typeface="Arial" panose="020B0604020202020204" pitchFamily="34" charset="0"/>
              <a:buChar char="•"/>
            </a:pPr>
            <a:r>
              <a:rPr lang="en-US" sz="2400" dirty="0">
                <a:solidFill>
                  <a:srgbClr val="082544"/>
                </a:solidFill>
                <a:latin typeface="Open Sans" panose="020B0606030504020204"/>
              </a:rPr>
              <a:t>They may fear that they will not be believed or that they will be blamed, especially if this has been their experience in the past. </a:t>
            </a:r>
          </a:p>
          <a:p>
            <a:pPr marL="285750" indent="-285750" fontAlgn="base">
              <a:buFont typeface="Arial" panose="020B0604020202020204" pitchFamily="34" charset="0"/>
              <a:buChar char="•"/>
            </a:pPr>
            <a:endParaRPr lang="en-US" sz="2400" dirty="0">
              <a:solidFill>
                <a:srgbClr val="082544"/>
              </a:solidFill>
              <a:latin typeface="Open Sans" panose="020B0606030504020204"/>
            </a:endParaRPr>
          </a:p>
          <a:p>
            <a:pPr marL="285750" indent="-285750" fontAlgn="base">
              <a:buFont typeface="Arial" panose="020B0604020202020204" pitchFamily="34" charset="0"/>
              <a:buChar char="•"/>
            </a:pPr>
            <a:r>
              <a:rPr lang="en-US" sz="2400" dirty="0">
                <a:solidFill>
                  <a:srgbClr val="082544"/>
                </a:solidFill>
                <a:latin typeface="Open Sans" panose="020B0606030504020204"/>
              </a:rPr>
              <a:t>Cross-examination compounds these fears.</a:t>
            </a:r>
          </a:p>
        </p:txBody>
      </p:sp>
      <p:sp>
        <p:nvSpPr>
          <p:cNvPr id="4" name="TextBox 3">
            <a:extLst>
              <a:ext uri="{FF2B5EF4-FFF2-40B4-BE49-F238E27FC236}">
                <a16:creationId xmlns:a16="http://schemas.microsoft.com/office/drawing/2014/main" id="{8A9EECFF-CFCC-8B4D-B35B-F8930395A15A}"/>
              </a:ext>
            </a:extLst>
          </p:cNvPr>
          <p:cNvSpPr txBox="1"/>
          <p:nvPr/>
        </p:nvSpPr>
        <p:spPr>
          <a:xfrm>
            <a:off x="533053" y="319799"/>
            <a:ext cx="8328315"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82544"/>
                </a:solidFill>
                <a:effectLst/>
                <a:uLnTx/>
                <a:uFillTx/>
                <a:latin typeface="Open Sans" panose="020B0606030504020204"/>
                <a:ea typeface="+mn-ea"/>
                <a:cs typeface="+mn-cs"/>
              </a:rPr>
              <a:t>How Survivors React to (Sexual) Trauma</a:t>
            </a:r>
          </a:p>
        </p:txBody>
      </p:sp>
      <p:sp>
        <p:nvSpPr>
          <p:cNvPr id="5" name="Rectangle 4">
            <a:extLst>
              <a:ext uri="{FF2B5EF4-FFF2-40B4-BE49-F238E27FC236}">
                <a16:creationId xmlns:a16="http://schemas.microsoft.com/office/drawing/2014/main" id="{851D21EB-55E5-7847-BD84-C9D5250A1D57}"/>
              </a:ext>
            </a:extLst>
          </p:cNvPr>
          <p:cNvSpPr/>
          <p:nvPr/>
        </p:nvSpPr>
        <p:spPr>
          <a:xfrm>
            <a:off x="200542" y="325461"/>
            <a:ext cx="222367" cy="579113"/>
          </a:xfrm>
          <a:prstGeom prst="rect">
            <a:avLst/>
          </a:prstGeom>
          <a:solidFill>
            <a:srgbClr val="008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25945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6A1468A-2030-7040-B2C6-976711C09905}"/>
              </a:ext>
            </a:extLst>
          </p:cNvPr>
          <p:cNvSpPr txBox="1"/>
          <p:nvPr/>
        </p:nvSpPr>
        <p:spPr>
          <a:xfrm>
            <a:off x="602673" y="1267691"/>
            <a:ext cx="7585363" cy="2677656"/>
          </a:xfrm>
          <a:prstGeom prst="rect">
            <a:avLst/>
          </a:prstGeom>
          <a:noFill/>
        </p:spPr>
        <p:txBody>
          <a:bodyPr wrap="square" rtlCol="0">
            <a:spAutoFit/>
          </a:bodyPr>
          <a:lstStyle/>
          <a:p>
            <a:pPr marL="285750" indent="-285750" fontAlgn="base">
              <a:buFont typeface="Arial" panose="020B0604020202020204" pitchFamily="34" charset="0"/>
              <a:buChar char="•"/>
            </a:pPr>
            <a:r>
              <a:rPr lang="en-US" sz="2400" dirty="0">
                <a:solidFill>
                  <a:srgbClr val="082544"/>
                </a:solidFill>
                <a:latin typeface="Open Sans" panose="020B0606030504020204"/>
              </a:rPr>
              <a:t>On perpetual alert, startle easily</a:t>
            </a:r>
          </a:p>
          <a:p>
            <a:pPr marL="285750" indent="-285750" fontAlgn="base">
              <a:buFont typeface="Arial" panose="020B0604020202020204" pitchFamily="34" charset="0"/>
              <a:buChar char="•"/>
            </a:pPr>
            <a:endParaRPr lang="en-US" sz="2400" dirty="0">
              <a:solidFill>
                <a:srgbClr val="082544"/>
              </a:solidFill>
              <a:latin typeface="Open Sans" panose="020B0606030504020204"/>
            </a:endParaRPr>
          </a:p>
          <a:p>
            <a:pPr marL="285750" indent="-285750" fontAlgn="base">
              <a:buFont typeface="Arial" panose="020B0604020202020204" pitchFamily="34" charset="0"/>
              <a:buChar char="•"/>
            </a:pPr>
            <a:r>
              <a:rPr lang="en-US" sz="2400" dirty="0">
                <a:solidFill>
                  <a:srgbClr val="082544"/>
                </a:solidFill>
                <a:latin typeface="Open Sans" panose="020B0606030504020204"/>
              </a:rPr>
              <a:t>Fearful, anxious, angry, irritable, short-tempered</a:t>
            </a:r>
          </a:p>
          <a:p>
            <a:pPr marL="285750" indent="-285750" fontAlgn="base">
              <a:buFont typeface="Arial" panose="020B0604020202020204" pitchFamily="34" charset="0"/>
              <a:buChar char="•"/>
            </a:pPr>
            <a:endParaRPr lang="en-US" sz="2400" dirty="0">
              <a:solidFill>
                <a:srgbClr val="082544"/>
              </a:solidFill>
              <a:latin typeface="Open Sans" panose="020B0606030504020204"/>
            </a:endParaRPr>
          </a:p>
          <a:p>
            <a:pPr marL="285750" indent="-285750" fontAlgn="base">
              <a:buFont typeface="Arial" panose="020B0604020202020204" pitchFamily="34" charset="0"/>
              <a:buChar char="•"/>
            </a:pPr>
            <a:r>
              <a:rPr lang="en-US" sz="2400" dirty="0">
                <a:solidFill>
                  <a:srgbClr val="082544"/>
                </a:solidFill>
                <a:latin typeface="Open Sans" panose="020B0606030504020204"/>
              </a:rPr>
              <a:t>Scream, cry, shake uncontrollably</a:t>
            </a:r>
          </a:p>
          <a:p>
            <a:pPr marL="285750" indent="-285750" fontAlgn="base">
              <a:buFont typeface="Arial" panose="020B0604020202020204" pitchFamily="34" charset="0"/>
              <a:buChar char="•"/>
            </a:pPr>
            <a:endParaRPr lang="en-US" sz="2400" dirty="0">
              <a:solidFill>
                <a:srgbClr val="082544"/>
              </a:solidFill>
              <a:latin typeface="Open Sans" panose="020B0606030504020204"/>
            </a:endParaRPr>
          </a:p>
          <a:p>
            <a:pPr marL="285750" indent="-285750" fontAlgn="base">
              <a:buFont typeface="Arial" panose="020B0604020202020204" pitchFamily="34" charset="0"/>
              <a:buChar char="•"/>
            </a:pPr>
            <a:r>
              <a:rPr lang="en-US" sz="2400" dirty="0">
                <a:solidFill>
                  <a:srgbClr val="082544"/>
                </a:solidFill>
                <a:latin typeface="Open Sans" panose="020B0606030504020204"/>
              </a:rPr>
              <a:t>Disoriented, incoherent</a:t>
            </a:r>
          </a:p>
        </p:txBody>
      </p:sp>
      <p:sp>
        <p:nvSpPr>
          <p:cNvPr id="4" name="TextBox 3">
            <a:extLst>
              <a:ext uri="{FF2B5EF4-FFF2-40B4-BE49-F238E27FC236}">
                <a16:creationId xmlns:a16="http://schemas.microsoft.com/office/drawing/2014/main" id="{CDC73522-5B7F-EB49-A565-564A64229775}"/>
              </a:ext>
            </a:extLst>
          </p:cNvPr>
          <p:cNvSpPr txBox="1"/>
          <p:nvPr/>
        </p:nvSpPr>
        <p:spPr>
          <a:xfrm>
            <a:off x="602673" y="319799"/>
            <a:ext cx="8328315"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82544"/>
                </a:solidFill>
                <a:effectLst/>
                <a:uLnTx/>
                <a:uFillTx/>
                <a:latin typeface="Open Sans" panose="020B0606030504020204"/>
                <a:ea typeface="+mn-ea"/>
                <a:cs typeface="+mn-cs"/>
              </a:rPr>
              <a:t>Hyperarousal </a:t>
            </a:r>
          </a:p>
        </p:txBody>
      </p:sp>
      <p:sp>
        <p:nvSpPr>
          <p:cNvPr id="5" name="Rectangle 4">
            <a:extLst>
              <a:ext uri="{FF2B5EF4-FFF2-40B4-BE49-F238E27FC236}">
                <a16:creationId xmlns:a16="http://schemas.microsoft.com/office/drawing/2014/main" id="{28335C74-B024-DA42-9A92-778B8903E7B8}"/>
              </a:ext>
            </a:extLst>
          </p:cNvPr>
          <p:cNvSpPr/>
          <p:nvPr/>
        </p:nvSpPr>
        <p:spPr>
          <a:xfrm>
            <a:off x="270162" y="325461"/>
            <a:ext cx="222367" cy="579113"/>
          </a:xfrm>
          <a:prstGeom prst="rect">
            <a:avLst/>
          </a:prstGeom>
          <a:solidFill>
            <a:srgbClr val="008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27758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6A1468A-2030-7040-B2C6-976711C09905}"/>
              </a:ext>
            </a:extLst>
          </p:cNvPr>
          <p:cNvSpPr txBox="1"/>
          <p:nvPr/>
        </p:nvSpPr>
        <p:spPr>
          <a:xfrm>
            <a:off x="602673" y="1166842"/>
            <a:ext cx="7585363" cy="4893647"/>
          </a:xfrm>
          <a:prstGeom prst="rect">
            <a:avLst/>
          </a:prstGeom>
          <a:noFill/>
        </p:spPr>
        <p:txBody>
          <a:bodyPr wrap="square" rtlCol="0">
            <a:spAutoFit/>
          </a:bodyPr>
          <a:lstStyle/>
          <a:p>
            <a:pPr marL="285750" indent="-285750" fontAlgn="base">
              <a:buFont typeface="Arial" panose="020B0604020202020204" pitchFamily="34" charset="0"/>
              <a:buChar char="•"/>
            </a:pPr>
            <a:r>
              <a:rPr lang="en-US" sz="2400" dirty="0">
                <a:solidFill>
                  <a:srgbClr val="082544"/>
                </a:solidFill>
                <a:latin typeface="Open Sans" panose="020B0606030504020204"/>
              </a:rPr>
              <a:t>Numb, shut down, tuned out</a:t>
            </a:r>
          </a:p>
          <a:p>
            <a:pPr marL="285750" indent="-285750" fontAlgn="base">
              <a:buFont typeface="Arial" panose="020B0604020202020204" pitchFamily="34" charset="0"/>
              <a:buChar char="•"/>
            </a:pPr>
            <a:endParaRPr lang="en-US" sz="2400" dirty="0">
              <a:solidFill>
                <a:srgbClr val="082544"/>
              </a:solidFill>
              <a:latin typeface="Open Sans" panose="020B0606030504020204"/>
            </a:endParaRPr>
          </a:p>
          <a:p>
            <a:pPr marL="285750" indent="-285750" fontAlgn="base">
              <a:buFont typeface="Arial" panose="020B0604020202020204" pitchFamily="34" charset="0"/>
              <a:buChar char="•"/>
            </a:pPr>
            <a:r>
              <a:rPr lang="en-US" sz="2400" dirty="0">
                <a:solidFill>
                  <a:srgbClr val="082544"/>
                </a:solidFill>
                <a:latin typeface="Open Sans" panose="020B0606030504020204"/>
              </a:rPr>
              <a:t>Monotone delivery</a:t>
            </a:r>
          </a:p>
          <a:p>
            <a:pPr marL="285750" indent="-285750" fontAlgn="base">
              <a:buFont typeface="Arial" panose="020B0604020202020204" pitchFamily="34" charset="0"/>
              <a:buChar char="•"/>
            </a:pPr>
            <a:endParaRPr lang="en-US" sz="2400" dirty="0">
              <a:solidFill>
                <a:srgbClr val="082544"/>
              </a:solidFill>
              <a:latin typeface="Open Sans" panose="020B0606030504020204"/>
            </a:endParaRPr>
          </a:p>
          <a:p>
            <a:pPr marL="285750" indent="-285750" fontAlgn="base">
              <a:buFont typeface="Arial" panose="020B0604020202020204" pitchFamily="34" charset="0"/>
              <a:buChar char="•"/>
            </a:pPr>
            <a:r>
              <a:rPr lang="en-US" sz="2400" dirty="0">
                <a:solidFill>
                  <a:srgbClr val="082544"/>
                </a:solidFill>
                <a:latin typeface="Open Sans" panose="020B0606030504020204"/>
              </a:rPr>
              <a:t>Trouble remembering salient details (memory gaps)</a:t>
            </a:r>
          </a:p>
          <a:p>
            <a:pPr marL="285750" indent="-285750" fontAlgn="base">
              <a:buFont typeface="Arial" panose="020B0604020202020204" pitchFamily="34" charset="0"/>
              <a:buChar char="•"/>
            </a:pPr>
            <a:endParaRPr lang="en-US" sz="2400" dirty="0">
              <a:solidFill>
                <a:srgbClr val="082544"/>
              </a:solidFill>
              <a:latin typeface="Open Sans" panose="020B0606030504020204"/>
            </a:endParaRPr>
          </a:p>
          <a:p>
            <a:pPr marL="285750" indent="-285750" fontAlgn="base">
              <a:buFont typeface="Arial" panose="020B0604020202020204" pitchFamily="34" charset="0"/>
              <a:buChar char="•"/>
            </a:pPr>
            <a:r>
              <a:rPr lang="en-US" sz="2400" dirty="0">
                <a:solidFill>
                  <a:srgbClr val="082544"/>
                </a:solidFill>
                <a:latin typeface="Open Sans" panose="020B0606030504020204"/>
              </a:rPr>
              <a:t>Remembers other details that seem unrelated/unimportant</a:t>
            </a:r>
          </a:p>
          <a:p>
            <a:pPr marL="285750" indent="-285750" fontAlgn="base">
              <a:buFont typeface="Arial" panose="020B0604020202020204" pitchFamily="34" charset="0"/>
              <a:buChar char="•"/>
            </a:pPr>
            <a:endParaRPr lang="en-US" sz="2400" dirty="0">
              <a:solidFill>
                <a:srgbClr val="082544"/>
              </a:solidFill>
              <a:latin typeface="Open Sans" panose="020B0606030504020204"/>
            </a:endParaRPr>
          </a:p>
          <a:p>
            <a:pPr marL="285750" indent="-285750" fontAlgn="base">
              <a:buFont typeface="Arial" panose="020B0604020202020204" pitchFamily="34" charset="0"/>
              <a:buChar char="•"/>
            </a:pPr>
            <a:r>
              <a:rPr lang="en-US" sz="2400" dirty="0">
                <a:solidFill>
                  <a:srgbClr val="082544"/>
                </a:solidFill>
                <a:latin typeface="Open Sans" panose="020B0606030504020204"/>
              </a:rPr>
              <a:t>Recounts events out of order</a:t>
            </a:r>
          </a:p>
          <a:p>
            <a:pPr marL="285750" indent="-285750" fontAlgn="base">
              <a:buFont typeface="Arial" panose="020B0604020202020204" pitchFamily="34" charset="0"/>
              <a:buChar char="•"/>
            </a:pPr>
            <a:endParaRPr lang="en-US" sz="2400" dirty="0">
              <a:solidFill>
                <a:srgbClr val="082544"/>
              </a:solidFill>
              <a:latin typeface="Open Sans" panose="020B0606030504020204"/>
            </a:endParaRPr>
          </a:p>
          <a:p>
            <a:pPr marL="285750" indent="-285750" fontAlgn="base">
              <a:buFont typeface="Arial" panose="020B0604020202020204" pitchFamily="34" charset="0"/>
              <a:buChar char="•"/>
            </a:pPr>
            <a:r>
              <a:rPr lang="en-US" sz="2400" dirty="0">
                <a:solidFill>
                  <a:srgbClr val="082544"/>
                </a:solidFill>
                <a:latin typeface="Open Sans" panose="020B0606030504020204"/>
              </a:rPr>
              <a:t>Physical difficulty speaking</a:t>
            </a:r>
          </a:p>
        </p:txBody>
      </p:sp>
      <p:sp>
        <p:nvSpPr>
          <p:cNvPr id="4" name="TextBox 3">
            <a:extLst>
              <a:ext uri="{FF2B5EF4-FFF2-40B4-BE49-F238E27FC236}">
                <a16:creationId xmlns:a16="http://schemas.microsoft.com/office/drawing/2014/main" id="{45304428-4916-3144-A33D-BBCD39B3C8A3}"/>
              </a:ext>
            </a:extLst>
          </p:cNvPr>
          <p:cNvSpPr txBox="1"/>
          <p:nvPr/>
        </p:nvSpPr>
        <p:spPr>
          <a:xfrm>
            <a:off x="602673" y="319799"/>
            <a:ext cx="8328315"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82544"/>
                </a:solidFill>
                <a:effectLst/>
                <a:uLnTx/>
                <a:uFillTx/>
                <a:latin typeface="Open Sans" panose="020B0606030504020204"/>
                <a:ea typeface="+mn-ea"/>
                <a:cs typeface="+mn-cs"/>
              </a:rPr>
              <a:t>Constriction</a:t>
            </a:r>
          </a:p>
        </p:txBody>
      </p:sp>
      <p:sp>
        <p:nvSpPr>
          <p:cNvPr id="5" name="Rectangle 4">
            <a:extLst>
              <a:ext uri="{FF2B5EF4-FFF2-40B4-BE49-F238E27FC236}">
                <a16:creationId xmlns:a16="http://schemas.microsoft.com/office/drawing/2014/main" id="{7DCFD2F1-3042-324B-9F0A-3C572182E2A2}"/>
              </a:ext>
            </a:extLst>
          </p:cNvPr>
          <p:cNvSpPr/>
          <p:nvPr/>
        </p:nvSpPr>
        <p:spPr>
          <a:xfrm>
            <a:off x="270162" y="325461"/>
            <a:ext cx="222367" cy="579113"/>
          </a:xfrm>
          <a:prstGeom prst="rect">
            <a:avLst/>
          </a:prstGeom>
          <a:solidFill>
            <a:srgbClr val="008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6776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6A1468A-2030-7040-B2C6-976711C09905}"/>
              </a:ext>
            </a:extLst>
          </p:cNvPr>
          <p:cNvSpPr txBox="1"/>
          <p:nvPr/>
        </p:nvSpPr>
        <p:spPr>
          <a:xfrm>
            <a:off x="602673" y="1166842"/>
            <a:ext cx="7585363" cy="4524315"/>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rgbClr val="082544"/>
                </a:solidFill>
                <a:latin typeface="Open Sans" panose="020B0606030504020204"/>
              </a:rPr>
              <a:t>Flashbacks</a:t>
            </a:r>
          </a:p>
          <a:p>
            <a:pPr marL="285750" indent="-285750">
              <a:buFont typeface="Arial" panose="020B0604020202020204" pitchFamily="34" charset="0"/>
              <a:buChar char="•"/>
            </a:pPr>
            <a:endParaRPr lang="en-US" sz="2400" dirty="0">
              <a:solidFill>
                <a:srgbClr val="082544"/>
              </a:solidFill>
              <a:latin typeface="Open Sans" panose="020B0606030504020204"/>
            </a:endParaRPr>
          </a:p>
          <a:p>
            <a:pPr marL="285750" indent="-285750">
              <a:buFont typeface="Arial" panose="020B0604020202020204" pitchFamily="34" charset="0"/>
              <a:buChar char="•"/>
            </a:pPr>
            <a:r>
              <a:rPr lang="en-US" sz="2400" dirty="0">
                <a:solidFill>
                  <a:srgbClr val="082544"/>
                </a:solidFill>
                <a:latin typeface="Open Sans" panose="020B0606030504020204"/>
              </a:rPr>
              <a:t>Relives experience in the present and in real-time</a:t>
            </a:r>
          </a:p>
          <a:p>
            <a:pPr marL="285750" indent="-285750">
              <a:buFont typeface="Arial" panose="020B0604020202020204" pitchFamily="34" charset="0"/>
              <a:buChar char="•"/>
            </a:pPr>
            <a:endParaRPr lang="en-US" sz="2400" dirty="0">
              <a:solidFill>
                <a:srgbClr val="082544"/>
              </a:solidFill>
              <a:latin typeface="Open Sans" panose="020B0606030504020204"/>
            </a:endParaRPr>
          </a:p>
          <a:p>
            <a:pPr marL="285750" indent="-285750">
              <a:buFont typeface="Arial" panose="020B0604020202020204" pitchFamily="34" charset="0"/>
              <a:buChar char="•"/>
            </a:pPr>
            <a:r>
              <a:rPr lang="en-US" sz="2400" dirty="0">
                <a:solidFill>
                  <a:srgbClr val="082544"/>
                </a:solidFill>
                <a:latin typeface="Open Sans" panose="020B0606030504020204"/>
              </a:rPr>
              <a:t>Nightmares, sleep disturbances, invasive memories</a:t>
            </a:r>
          </a:p>
          <a:p>
            <a:pPr marL="285750" indent="-285750">
              <a:buFont typeface="Arial" panose="020B0604020202020204" pitchFamily="34" charset="0"/>
              <a:buChar char="•"/>
            </a:pPr>
            <a:endParaRPr lang="en-US" sz="2400" dirty="0">
              <a:solidFill>
                <a:srgbClr val="082544"/>
              </a:solidFill>
              <a:latin typeface="Open Sans" panose="020B0606030504020204"/>
            </a:endParaRPr>
          </a:p>
          <a:p>
            <a:pPr marL="285750" indent="-285750">
              <a:buFont typeface="Arial" panose="020B0604020202020204" pitchFamily="34" charset="0"/>
              <a:buChar char="•"/>
            </a:pPr>
            <a:r>
              <a:rPr lang="en-US" sz="2400" dirty="0">
                <a:solidFill>
                  <a:srgbClr val="082544"/>
                </a:solidFill>
                <a:latin typeface="Open Sans" panose="020B0606030504020204"/>
              </a:rPr>
              <a:t>Changes in appetite, self-isolating, self-blame, difficulty trusting others</a:t>
            </a:r>
          </a:p>
          <a:p>
            <a:pPr marL="285750" indent="-285750">
              <a:buFont typeface="Arial" panose="020B0604020202020204" pitchFamily="34" charset="0"/>
              <a:buChar char="•"/>
            </a:pPr>
            <a:endParaRPr lang="en-US" sz="2400" dirty="0">
              <a:solidFill>
                <a:srgbClr val="082544"/>
              </a:solidFill>
              <a:latin typeface="Open Sans" panose="020B0606030504020204"/>
            </a:endParaRPr>
          </a:p>
          <a:p>
            <a:pPr marL="285750" indent="-285750">
              <a:buFont typeface="Arial" panose="020B0604020202020204" pitchFamily="34" charset="0"/>
              <a:buChar char="•"/>
            </a:pPr>
            <a:r>
              <a:rPr lang="en-US" sz="2400" dirty="0">
                <a:solidFill>
                  <a:srgbClr val="082544"/>
                </a:solidFill>
                <a:latin typeface="Open Sans" panose="020B0606030504020204"/>
              </a:rPr>
              <a:t>May turn to drugs, alcohol, self-harm, sexual promiscuity, or other risky behaviors</a:t>
            </a:r>
          </a:p>
        </p:txBody>
      </p:sp>
      <p:sp>
        <p:nvSpPr>
          <p:cNvPr id="4" name="TextBox 3">
            <a:extLst>
              <a:ext uri="{FF2B5EF4-FFF2-40B4-BE49-F238E27FC236}">
                <a16:creationId xmlns:a16="http://schemas.microsoft.com/office/drawing/2014/main" id="{D18737D6-4336-584B-BE52-BFF93551A58D}"/>
              </a:ext>
            </a:extLst>
          </p:cNvPr>
          <p:cNvSpPr txBox="1"/>
          <p:nvPr/>
        </p:nvSpPr>
        <p:spPr>
          <a:xfrm>
            <a:off x="602673" y="319799"/>
            <a:ext cx="8328315"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82544"/>
                </a:solidFill>
                <a:effectLst/>
                <a:uLnTx/>
                <a:uFillTx/>
                <a:latin typeface="Open Sans" panose="020B0606030504020204"/>
                <a:ea typeface="+mn-ea"/>
                <a:cs typeface="+mn-cs"/>
              </a:rPr>
              <a:t>Intrusion</a:t>
            </a:r>
          </a:p>
        </p:txBody>
      </p:sp>
      <p:sp>
        <p:nvSpPr>
          <p:cNvPr id="5" name="Rectangle 4">
            <a:extLst>
              <a:ext uri="{FF2B5EF4-FFF2-40B4-BE49-F238E27FC236}">
                <a16:creationId xmlns:a16="http://schemas.microsoft.com/office/drawing/2014/main" id="{E3086D3B-6BF0-C64D-8CB1-2F7FC6EEC82E}"/>
              </a:ext>
            </a:extLst>
          </p:cNvPr>
          <p:cNvSpPr/>
          <p:nvPr/>
        </p:nvSpPr>
        <p:spPr>
          <a:xfrm>
            <a:off x="270162" y="325461"/>
            <a:ext cx="222367" cy="579113"/>
          </a:xfrm>
          <a:prstGeom prst="rect">
            <a:avLst/>
          </a:prstGeom>
          <a:solidFill>
            <a:srgbClr val="008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30394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83214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3FA6F1C5-5424-484A-886B-2AD65B750A9A}"/>
              </a:ext>
            </a:extLst>
          </p:cNvPr>
          <p:cNvSpPr>
            <a:spLocks noGrp="1"/>
          </p:cNvSpPr>
          <p:nvPr>
            <p:ph type="body" sz="quarter" idx="10"/>
          </p:nvPr>
        </p:nvSpPr>
        <p:spPr/>
        <p:txBody>
          <a:bodyPr/>
          <a:lstStyle/>
          <a:p>
            <a:r>
              <a:rPr lang="en-US" dirty="0"/>
              <a:t>2</a:t>
            </a:r>
          </a:p>
        </p:txBody>
      </p:sp>
      <p:sp>
        <p:nvSpPr>
          <p:cNvPr id="2" name="Title 1">
            <a:extLst>
              <a:ext uri="{FF2B5EF4-FFF2-40B4-BE49-F238E27FC236}">
                <a16:creationId xmlns:a16="http://schemas.microsoft.com/office/drawing/2014/main" id="{C3611F3E-1591-4E93-9E34-0FC5A915FD98}"/>
              </a:ext>
            </a:extLst>
          </p:cNvPr>
          <p:cNvSpPr>
            <a:spLocks noGrp="1"/>
          </p:cNvSpPr>
          <p:nvPr>
            <p:ph type="title" idx="4294967295"/>
          </p:nvPr>
        </p:nvSpPr>
        <p:spPr>
          <a:xfrm>
            <a:off x="938673" y="5461461"/>
            <a:ext cx="7679810" cy="939340"/>
          </a:xfrm>
          <a:prstGeom prst="rect">
            <a:avLst/>
          </a:prstGeom>
        </p:spPr>
        <p:txBody>
          <a:bodyPr anchor="ct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Grounding Techniques</a:t>
            </a:r>
          </a:p>
        </p:txBody>
      </p:sp>
    </p:spTree>
    <p:extLst>
      <p:ext uri="{BB962C8B-B14F-4D97-AF65-F5344CB8AC3E}">
        <p14:creationId xmlns:p14="http://schemas.microsoft.com/office/powerpoint/2010/main" val="39619036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90CEED8-9462-4171-B8C1-FE80A35C00D3}"/>
              </a:ext>
            </a:extLst>
          </p:cNvPr>
          <p:cNvSpPr txBox="1"/>
          <p:nvPr/>
        </p:nvSpPr>
        <p:spPr>
          <a:xfrm>
            <a:off x="602673" y="1199111"/>
            <a:ext cx="8023167" cy="4893647"/>
          </a:xfrm>
          <a:prstGeom prst="rect">
            <a:avLst/>
          </a:prstGeom>
          <a:noFill/>
        </p:spPr>
        <p:txBody>
          <a:bodyPr wrap="square" rtlCol="0">
            <a:spAutoFit/>
          </a:bodyPr>
          <a:lstStyle/>
          <a:p>
            <a:pPr marL="457200" indent="-457200" fontAlgn="base">
              <a:buFont typeface="+mj-lt"/>
              <a:buAutoNum type="arabicPeriod"/>
            </a:pPr>
            <a:r>
              <a:rPr lang="en-US" sz="2400" dirty="0">
                <a:solidFill>
                  <a:srgbClr val="082544"/>
                </a:solidFill>
                <a:latin typeface="Open Sans" panose="020B0606030504020204"/>
              </a:rPr>
              <a:t>Prep the witness. Acknowledge that the examination may feel difficult.</a:t>
            </a:r>
          </a:p>
          <a:p>
            <a:pPr marL="457200" indent="-457200" fontAlgn="base">
              <a:buFont typeface="+mj-lt"/>
              <a:buAutoNum type="arabicPeriod"/>
            </a:pPr>
            <a:endParaRPr lang="en-US" sz="2400" dirty="0">
              <a:solidFill>
                <a:srgbClr val="082544"/>
              </a:solidFill>
              <a:latin typeface="Open Sans" panose="020B0606030504020204"/>
            </a:endParaRPr>
          </a:p>
          <a:p>
            <a:pPr marL="457200" indent="-457200" fontAlgn="base">
              <a:buFont typeface="+mj-lt"/>
              <a:buAutoNum type="arabicPeriod"/>
            </a:pPr>
            <a:r>
              <a:rPr lang="en-US" sz="2400" dirty="0">
                <a:solidFill>
                  <a:srgbClr val="082544"/>
                </a:solidFill>
                <a:latin typeface="Open Sans" panose="020B0606030504020204"/>
              </a:rPr>
              <a:t>Anticipate questions the advisor may ask. Practice answers.</a:t>
            </a:r>
          </a:p>
          <a:p>
            <a:pPr marL="457200" indent="-457200" fontAlgn="base">
              <a:buFont typeface="+mj-lt"/>
              <a:buAutoNum type="arabicPeriod"/>
            </a:pPr>
            <a:endParaRPr lang="en-US" sz="2400" dirty="0">
              <a:solidFill>
                <a:srgbClr val="082544"/>
              </a:solidFill>
              <a:latin typeface="Open Sans" panose="020B0606030504020204"/>
            </a:endParaRPr>
          </a:p>
          <a:p>
            <a:pPr marL="457200" indent="-457200" fontAlgn="base">
              <a:buFont typeface="+mj-lt"/>
              <a:buAutoNum type="arabicPeriod"/>
            </a:pPr>
            <a:r>
              <a:rPr lang="en-US" sz="2400" dirty="0">
                <a:solidFill>
                  <a:srgbClr val="082544"/>
                </a:solidFill>
                <a:latin typeface="Open Sans" panose="020B0606030504020204"/>
              </a:rPr>
              <a:t>When a cross feels difficult, witnesses can:</a:t>
            </a:r>
          </a:p>
          <a:p>
            <a:pPr marL="800100" lvl="1" indent="-342900" fontAlgn="base">
              <a:buFont typeface="Arial" panose="020B0604020202020204" pitchFamily="34" charset="0"/>
              <a:buChar char="•"/>
            </a:pPr>
            <a:r>
              <a:rPr lang="en-US" sz="2400" dirty="0">
                <a:solidFill>
                  <a:srgbClr val="082544"/>
                </a:solidFill>
                <a:latin typeface="Open Sans" panose="020B0606030504020204"/>
              </a:rPr>
              <a:t>Pause. </a:t>
            </a:r>
          </a:p>
          <a:p>
            <a:pPr marL="800100" lvl="1" indent="-342900" fontAlgn="base">
              <a:buFont typeface="Arial" panose="020B0604020202020204" pitchFamily="34" charset="0"/>
              <a:buChar char="•"/>
            </a:pPr>
            <a:r>
              <a:rPr lang="en-US" sz="2400" dirty="0">
                <a:solidFill>
                  <a:srgbClr val="082544"/>
                </a:solidFill>
                <a:latin typeface="Open Sans" panose="020B0606030504020204"/>
              </a:rPr>
              <a:t>Ask for a short break.</a:t>
            </a:r>
          </a:p>
          <a:p>
            <a:pPr marL="800100" lvl="1" indent="-342900" fontAlgn="base">
              <a:buFont typeface="Arial" panose="020B0604020202020204" pitchFamily="34" charset="0"/>
              <a:buChar char="•"/>
            </a:pPr>
            <a:r>
              <a:rPr lang="en-US" sz="2400" dirty="0">
                <a:solidFill>
                  <a:srgbClr val="082544"/>
                </a:solidFill>
                <a:latin typeface="Open Sans" panose="020B0606030504020204"/>
              </a:rPr>
              <a:t>Sip water. (Bring water to the examination.)</a:t>
            </a:r>
          </a:p>
          <a:p>
            <a:pPr marL="800100" lvl="1" indent="-342900" fontAlgn="base">
              <a:buFont typeface="Arial" panose="020B0604020202020204" pitchFamily="34" charset="0"/>
              <a:buChar char="•"/>
            </a:pPr>
            <a:r>
              <a:rPr lang="en-US" sz="2400" dirty="0">
                <a:solidFill>
                  <a:srgbClr val="082544"/>
                </a:solidFill>
                <a:latin typeface="Open Sans" panose="020B0606030504020204"/>
              </a:rPr>
              <a:t>Make eye contact with someone trusted.</a:t>
            </a:r>
          </a:p>
          <a:p>
            <a:pPr marL="800100" lvl="1" indent="-342900" fontAlgn="base">
              <a:buFont typeface="Arial" panose="020B0604020202020204" pitchFamily="34" charset="0"/>
              <a:buChar char="•"/>
            </a:pPr>
            <a:r>
              <a:rPr lang="en-US" sz="2400" dirty="0">
                <a:solidFill>
                  <a:srgbClr val="082544"/>
                </a:solidFill>
                <a:latin typeface="Open Sans" panose="020B0606030504020204"/>
              </a:rPr>
              <a:t>Answer the question asked and nothing more.</a:t>
            </a:r>
          </a:p>
          <a:p>
            <a:pPr marL="800100" lvl="1" indent="-342900" fontAlgn="base">
              <a:buFont typeface="Arial" panose="020B0604020202020204" pitchFamily="34" charset="0"/>
              <a:buChar char="•"/>
            </a:pPr>
            <a:r>
              <a:rPr lang="en-US" sz="2400" dirty="0">
                <a:solidFill>
                  <a:srgbClr val="082544"/>
                </a:solidFill>
                <a:latin typeface="Open Sans" panose="020B0606030504020204"/>
              </a:rPr>
              <a:t>Ask the examiner to repeat or rephrase. </a:t>
            </a:r>
            <a:endParaRPr lang="en-US" dirty="0">
              <a:solidFill>
                <a:srgbClr val="082544"/>
              </a:solidFill>
              <a:latin typeface="Open Sans" panose="020B0606030504020204"/>
            </a:endParaRPr>
          </a:p>
        </p:txBody>
      </p:sp>
      <p:sp>
        <p:nvSpPr>
          <p:cNvPr id="4" name="TextBox 3">
            <a:extLst>
              <a:ext uri="{FF2B5EF4-FFF2-40B4-BE49-F238E27FC236}">
                <a16:creationId xmlns:a16="http://schemas.microsoft.com/office/drawing/2014/main" id="{7B22EBBB-DA5C-BC4B-A554-A924F8705EB9}"/>
              </a:ext>
            </a:extLst>
          </p:cNvPr>
          <p:cNvSpPr txBox="1"/>
          <p:nvPr/>
        </p:nvSpPr>
        <p:spPr>
          <a:xfrm>
            <a:off x="602673" y="319799"/>
            <a:ext cx="8328315"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82544"/>
                </a:solidFill>
                <a:effectLst/>
                <a:uLnTx/>
                <a:uFillTx/>
                <a:latin typeface="Open Sans" panose="020B0606030504020204"/>
                <a:ea typeface="+mn-ea"/>
                <a:cs typeface="+mn-cs"/>
              </a:rPr>
              <a:t>Before Cross Examination</a:t>
            </a:r>
          </a:p>
        </p:txBody>
      </p:sp>
      <p:sp>
        <p:nvSpPr>
          <p:cNvPr id="5" name="Rectangle 4">
            <a:extLst>
              <a:ext uri="{FF2B5EF4-FFF2-40B4-BE49-F238E27FC236}">
                <a16:creationId xmlns:a16="http://schemas.microsoft.com/office/drawing/2014/main" id="{DBD38D15-2B4F-A84B-B393-EE33BE0E3B00}"/>
              </a:ext>
            </a:extLst>
          </p:cNvPr>
          <p:cNvSpPr/>
          <p:nvPr/>
        </p:nvSpPr>
        <p:spPr>
          <a:xfrm>
            <a:off x="270162" y="325461"/>
            <a:ext cx="222367" cy="579113"/>
          </a:xfrm>
          <a:prstGeom prst="rect">
            <a:avLst/>
          </a:prstGeom>
          <a:solidFill>
            <a:srgbClr val="008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95410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90CEED8-9462-4171-B8C1-FE80A35C00D3}"/>
              </a:ext>
            </a:extLst>
          </p:cNvPr>
          <p:cNvSpPr txBox="1"/>
          <p:nvPr/>
        </p:nvSpPr>
        <p:spPr>
          <a:xfrm>
            <a:off x="602674" y="1182231"/>
            <a:ext cx="8328314" cy="4493538"/>
          </a:xfrm>
          <a:prstGeom prst="rect">
            <a:avLst/>
          </a:prstGeom>
          <a:noFill/>
        </p:spPr>
        <p:txBody>
          <a:bodyPr wrap="square" rtlCol="0">
            <a:spAutoFit/>
          </a:bodyPr>
          <a:lstStyle/>
          <a:p>
            <a:pPr fontAlgn="base"/>
            <a:r>
              <a:rPr lang="en-US" sz="2200" dirty="0">
                <a:solidFill>
                  <a:srgbClr val="082544"/>
                </a:solidFill>
                <a:latin typeface="Open Sans" panose="020B0606030504020204"/>
              </a:rPr>
              <a:t>Use the five senses and tangible objects to move through distress</a:t>
            </a:r>
          </a:p>
          <a:p>
            <a:pPr marL="800100" lvl="1" indent="-342900" fontAlgn="base">
              <a:buFont typeface="Arial" panose="020B0604020202020204" pitchFamily="34" charset="0"/>
              <a:buChar char="•"/>
            </a:pPr>
            <a:r>
              <a:rPr lang="en-US" sz="2200" dirty="0">
                <a:solidFill>
                  <a:srgbClr val="082544"/>
                </a:solidFill>
                <a:latin typeface="Open Sans" panose="020B0606030504020204"/>
              </a:rPr>
              <a:t>Pick up or touch nearby items. Bring “comfort items” to the examination.</a:t>
            </a:r>
          </a:p>
          <a:p>
            <a:pPr marL="800100" lvl="1" indent="-342900" fontAlgn="base">
              <a:buFont typeface="Arial" panose="020B0604020202020204" pitchFamily="34" charset="0"/>
              <a:buChar char="•"/>
            </a:pPr>
            <a:r>
              <a:rPr lang="en-US" sz="2200" dirty="0">
                <a:solidFill>
                  <a:srgbClr val="082544"/>
                </a:solidFill>
                <a:latin typeface="Open Sans" panose="020B0606030504020204"/>
              </a:rPr>
              <a:t>Breathe deeply.</a:t>
            </a:r>
          </a:p>
          <a:p>
            <a:pPr marL="800100" lvl="1" indent="-342900" fontAlgn="base">
              <a:buFont typeface="Arial" panose="020B0604020202020204" pitchFamily="34" charset="0"/>
              <a:buChar char="•"/>
            </a:pPr>
            <a:r>
              <a:rPr lang="en-US" sz="2200" dirty="0">
                <a:solidFill>
                  <a:srgbClr val="082544"/>
                </a:solidFill>
                <a:latin typeface="Open Sans" panose="020B0606030504020204"/>
              </a:rPr>
              <a:t>Gently plant feet on the floor and hold knees.</a:t>
            </a:r>
          </a:p>
          <a:p>
            <a:pPr marL="800100" lvl="1" indent="-342900" fontAlgn="base">
              <a:buFont typeface="Arial" panose="020B0604020202020204" pitchFamily="34" charset="0"/>
              <a:buChar char="•"/>
            </a:pPr>
            <a:r>
              <a:rPr lang="en-US" sz="2200" dirty="0">
                <a:solidFill>
                  <a:srgbClr val="082544"/>
                </a:solidFill>
                <a:latin typeface="Open Sans" panose="020B0606030504020204"/>
              </a:rPr>
              <a:t>If the witness begins shaking or shivering, their advisor can offer them something to keep them warm.</a:t>
            </a:r>
          </a:p>
          <a:p>
            <a:pPr marL="800100" lvl="1" indent="-342900" fontAlgn="base">
              <a:buFont typeface="Arial" panose="020B0604020202020204" pitchFamily="34" charset="0"/>
              <a:buChar char="•"/>
            </a:pPr>
            <a:r>
              <a:rPr lang="en-US" sz="2200" dirty="0">
                <a:solidFill>
                  <a:srgbClr val="082544"/>
                </a:solidFill>
                <a:latin typeface="Open Sans" panose="020B0606030504020204"/>
              </a:rPr>
              <a:t>Focus on how the body feels from head to toe, noticing each part. (This technique may be difficult for survivors who do not wish to get in touch with their bodies. It can also help them think about their bodies in ways separate from assault.)</a:t>
            </a:r>
          </a:p>
        </p:txBody>
      </p:sp>
      <p:sp>
        <p:nvSpPr>
          <p:cNvPr id="4" name="TextBox 3">
            <a:extLst>
              <a:ext uri="{FF2B5EF4-FFF2-40B4-BE49-F238E27FC236}">
                <a16:creationId xmlns:a16="http://schemas.microsoft.com/office/drawing/2014/main" id="{8F288102-CE8E-1A4F-9AE0-3C37C60989C5}"/>
              </a:ext>
            </a:extLst>
          </p:cNvPr>
          <p:cNvSpPr txBox="1"/>
          <p:nvPr/>
        </p:nvSpPr>
        <p:spPr>
          <a:xfrm>
            <a:off x="602673" y="319799"/>
            <a:ext cx="8328315"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82544"/>
                </a:solidFill>
                <a:effectLst/>
                <a:uLnTx/>
                <a:uFillTx/>
                <a:latin typeface="Open Sans" panose="020B0606030504020204"/>
                <a:ea typeface="+mn-ea"/>
                <a:cs typeface="+mn-cs"/>
              </a:rPr>
              <a:t>Physical Grounding Techniques </a:t>
            </a:r>
          </a:p>
        </p:txBody>
      </p:sp>
      <p:sp>
        <p:nvSpPr>
          <p:cNvPr id="5" name="Rectangle 4">
            <a:extLst>
              <a:ext uri="{FF2B5EF4-FFF2-40B4-BE49-F238E27FC236}">
                <a16:creationId xmlns:a16="http://schemas.microsoft.com/office/drawing/2014/main" id="{2F9D9A1C-3312-714D-98EB-BB89C1828850}"/>
              </a:ext>
            </a:extLst>
          </p:cNvPr>
          <p:cNvSpPr/>
          <p:nvPr/>
        </p:nvSpPr>
        <p:spPr>
          <a:xfrm>
            <a:off x="270162" y="325461"/>
            <a:ext cx="222367" cy="579113"/>
          </a:xfrm>
          <a:prstGeom prst="rect">
            <a:avLst/>
          </a:prstGeom>
          <a:solidFill>
            <a:srgbClr val="008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90460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90CEED8-9462-4171-B8C1-FE80A35C00D3}"/>
              </a:ext>
            </a:extLst>
          </p:cNvPr>
          <p:cNvSpPr txBox="1"/>
          <p:nvPr/>
        </p:nvSpPr>
        <p:spPr>
          <a:xfrm>
            <a:off x="602673" y="992567"/>
            <a:ext cx="8375074" cy="4872865"/>
          </a:xfrm>
          <a:prstGeom prst="rect">
            <a:avLst/>
          </a:prstGeom>
          <a:noFill/>
        </p:spPr>
        <p:txBody>
          <a:bodyPr wrap="square" rtlCol="0">
            <a:spAutoFit/>
          </a:bodyPr>
          <a:lstStyle/>
          <a:p>
            <a:pPr fontAlgn="base"/>
            <a:r>
              <a:rPr lang="en-US" sz="2400" dirty="0">
                <a:solidFill>
                  <a:srgbClr val="082544"/>
                </a:solidFill>
                <a:latin typeface="Open Sans" panose="020B0606030504020204"/>
              </a:rPr>
              <a:t>Use to redirect thoughts from a distressing past to the present.</a:t>
            </a:r>
          </a:p>
          <a:p>
            <a:pPr marL="800100" lvl="1" indent="-342900" fontAlgn="base">
              <a:buFont typeface="Arial" panose="020B0604020202020204" pitchFamily="34" charset="0"/>
              <a:buChar char="•"/>
            </a:pPr>
            <a:r>
              <a:rPr lang="en-US" sz="2400" dirty="0">
                <a:solidFill>
                  <a:srgbClr val="082544"/>
                </a:solidFill>
                <a:latin typeface="Open Sans" panose="020B0606030504020204"/>
              </a:rPr>
              <a:t>Use math. Silently count backward from 100. Time the count with breath.</a:t>
            </a:r>
          </a:p>
          <a:p>
            <a:pPr marL="800100" lvl="1" indent="-342900" fontAlgn="base">
              <a:buFont typeface="Arial" panose="020B0604020202020204" pitchFamily="34" charset="0"/>
              <a:buChar char="•"/>
            </a:pPr>
            <a:r>
              <a:rPr lang="en-US" sz="2400" dirty="0">
                <a:solidFill>
                  <a:srgbClr val="082544"/>
                </a:solidFill>
                <a:latin typeface="Open Sans" panose="020B0606030504020204"/>
              </a:rPr>
              <a:t>Use an anchoring phrase: “I’m Full Name. I’m X years old. I live in City, State. Today is Day, Date, Year. The time is Y.”</a:t>
            </a:r>
          </a:p>
          <a:p>
            <a:pPr marL="800100" lvl="1" indent="-342900" fontAlgn="base">
              <a:buFont typeface="Arial" panose="020B0604020202020204" pitchFamily="34" charset="0"/>
              <a:buChar char="•"/>
            </a:pPr>
            <a:r>
              <a:rPr lang="en-US" sz="2400" dirty="0">
                <a:solidFill>
                  <a:srgbClr val="082544"/>
                </a:solidFill>
                <a:latin typeface="Open Sans" panose="020B0606030504020204"/>
              </a:rPr>
              <a:t>Use the 5-4-3-2-1 method. Working backward from 5, use your senses to list things you notice around you. For example, list five things you hear, four things you see, three things you can touch, two things you can smell, and one thing you can taste. Count these on your fingers.</a:t>
            </a:r>
          </a:p>
        </p:txBody>
      </p:sp>
      <p:sp>
        <p:nvSpPr>
          <p:cNvPr id="4" name="TextBox 3">
            <a:extLst>
              <a:ext uri="{FF2B5EF4-FFF2-40B4-BE49-F238E27FC236}">
                <a16:creationId xmlns:a16="http://schemas.microsoft.com/office/drawing/2014/main" id="{A448FFC8-023C-2F40-964F-9EA6803D2126}"/>
              </a:ext>
            </a:extLst>
          </p:cNvPr>
          <p:cNvSpPr txBox="1"/>
          <p:nvPr/>
        </p:nvSpPr>
        <p:spPr>
          <a:xfrm>
            <a:off x="602673" y="218568"/>
            <a:ext cx="8328315"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82544"/>
                </a:solidFill>
                <a:effectLst/>
                <a:uLnTx/>
                <a:uFillTx/>
                <a:latin typeface="Open Sans" panose="020B0606030504020204"/>
                <a:ea typeface="+mn-ea"/>
                <a:cs typeface="+mn-cs"/>
              </a:rPr>
              <a:t>Mental Grounding Techniques </a:t>
            </a:r>
          </a:p>
        </p:txBody>
      </p:sp>
      <p:sp>
        <p:nvSpPr>
          <p:cNvPr id="5" name="Rectangle 4">
            <a:extLst>
              <a:ext uri="{FF2B5EF4-FFF2-40B4-BE49-F238E27FC236}">
                <a16:creationId xmlns:a16="http://schemas.microsoft.com/office/drawing/2014/main" id="{B3818B4C-8730-6A4A-A396-936DB6256C0C}"/>
              </a:ext>
            </a:extLst>
          </p:cNvPr>
          <p:cNvSpPr/>
          <p:nvPr/>
        </p:nvSpPr>
        <p:spPr>
          <a:xfrm>
            <a:off x="270162" y="224230"/>
            <a:ext cx="222367" cy="579113"/>
          </a:xfrm>
          <a:prstGeom prst="rect">
            <a:avLst/>
          </a:prstGeom>
          <a:solidFill>
            <a:srgbClr val="008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45422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90CEED8-9462-4171-B8C1-FE80A35C00D3}"/>
              </a:ext>
            </a:extLst>
          </p:cNvPr>
          <p:cNvSpPr txBox="1"/>
          <p:nvPr/>
        </p:nvSpPr>
        <p:spPr>
          <a:xfrm>
            <a:off x="602673" y="1046018"/>
            <a:ext cx="8281555" cy="4893647"/>
          </a:xfrm>
          <a:prstGeom prst="rect">
            <a:avLst/>
          </a:prstGeom>
          <a:noFill/>
        </p:spPr>
        <p:txBody>
          <a:bodyPr wrap="square" rtlCol="0">
            <a:spAutoFit/>
          </a:bodyPr>
          <a:lstStyle/>
          <a:p>
            <a:pPr fontAlgn="base"/>
            <a:r>
              <a:rPr lang="en-US" sz="2400" dirty="0">
                <a:solidFill>
                  <a:srgbClr val="082544"/>
                </a:solidFill>
                <a:latin typeface="Open Sans" panose="020B0606030504020204"/>
              </a:rPr>
              <a:t>Use to comfort and promote good feelings during a distressing experience. </a:t>
            </a:r>
          </a:p>
          <a:p>
            <a:pPr marL="800100" lvl="1" indent="-342900" fontAlgn="base">
              <a:buFont typeface="Arial" panose="020B0604020202020204" pitchFamily="34" charset="0"/>
              <a:buChar char="•"/>
            </a:pPr>
            <a:r>
              <a:rPr lang="en-US" sz="2400" dirty="0">
                <a:solidFill>
                  <a:srgbClr val="082544"/>
                </a:solidFill>
                <a:latin typeface="Open Sans" panose="020B0606030504020204"/>
              </a:rPr>
              <a:t>Picture the voice or face of someone you love.</a:t>
            </a:r>
          </a:p>
          <a:p>
            <a:pPr marL="800100" lvl="1" indent="-342900" fontAlgn="base">
              <a:buFont typeface="Arial" panose="020B0604020202020204" pitchFamily="34" charset="0"/>
              <a:buChar char="•"/>
            </a:pPr>
            <a:r>
              <a:rPr lang="en-US" sz="2400" dirty="0">
                <a:solidFill>
                  <a:srgbClr val="082544"/>
                </a:solidFill>
                <a:latin typeface="Open Sans" panose="020B0606030504020204"/>
              </a:rPr>
              <a:t>List three favorites in different categories: food, trees, songs, movies, books, places, etc.</a:t>
            </a:r>
          </a:p>
          <a:p>
            <a:pPr marL="800100" lvl="1" indent="-342900" fontAlgn="base">
              <a:buFont typeface="Arial" panose="020B0604020202020204" pitchFamily="34" charset="0"/>
              <a:buChar char="•"/>
            </a:pPr>
            <a:r>
              <a:rPr lang="en-US" sz="2400" dirty="0">
                <a:solidFill>
                  <a:srgbClr val="082544"/>
                </a:solidFill>
                <a:latin typeface="Open Sans" panose="020B0606030504020204"/>
              </a:rPr>
              <a:t>Visualize a favorite place.</a:t>
            </a:r>
          </a:p>
          <a:p>
            <a:pPr marL="800100" lvl="1" indent="-342900" fontAlgn="base">
              <a:buFont typeface="Arial" panose="020B0604020202020204" pitchFamily="34" charset="0"/>
              <a:buChar char="•"/>
            </a:pPr>
            <a:r>
              <a:rPr lang="en-US" sz="2400" dirty="0">
                <a:solidFill>
                  <a:srgbClr val="082544"/>
                </a:solidFill>
                <a:latin typeface="Open Sans" panose="020B0606030504020204"/>
              </a:rPr>
              <a:t>Touch something comforting. (Bring object to the examination)</a:t>
            </a:r>
          </a:p>
          <a:p>
            <a:pPr marL="800100" lvl="1" indent="-342900" fontAlgn="base">
              <a:buFont typeface="Arial" panose="020B0604020202020204" pitchFamily="34" charset="0"/>
              <a:buChar char="•"/>
            </a:pPr>
            <a:r>
              <a:rPr lang="en-US" sz="2400" dirty="0">
                <a:solidFill>
                  <a:srgbClr val="082544"/>
                </a:solidFill>
                <a:latin typeface="Open Sans" panose="020B0606030504020204"/>
              </a:rPr>
              <a:t>Plan an activity for when this is over. Focus on the details, such as what to wear, when to go, and how to get there.</a:t>
            </a:r>
          </a:p>
          <a:p>
            <a:pPr marL="800100" lvl="1" indent="-342900" fontAlgn="base">
              <a:buFont typeface="Arial" panose="020B0604020202020204" pitchFamily="34" charset="0"/>
              <a:buChar char="•"/>
            </a:pPr>
            <a:r>
              <a:rPr lang="en-US" sz="2400" dirty="0">
                <a:solidFill>
                  <a:srgbClr val="082544"/>
                </a:solidFill>
                <a:latin typeface="Open Sans" panose="020B0606030504020204"/>
              </a:rPr>
              <a:t>May distract witness from the examination; maybe ask for a short break to attempt this technique.</a:t>
            </a:r>
          </a:p>
        </p:txBody>
      </p:sp>
      <p:sp>
        <p:nvSpPr>
          <p:cNvPr id="4" name="TextBox 3">
            <a:extLst>
              <a:ext uri="{FF2B5EF4-FFF2-40B4-BE49-F238E27FC236}">
                <a16:creationId xmlns:a16="http://schemas.microsoft.com/office/drawing/2014/main" id="{3A335877-D14D-5243-86B0-00F957232635}"/>
              </a:ext>
            </a:extLst>
          </p:cNvPr>
          <p:cNvSpPr txBox="1"/>
          <p:nvPr/>
        </p:nvSpPr>
        <p:spPr>
          <a:xfrm>
            <a:off x="602673" y="218568"/>
            <a:ext cx="8328315"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82544"/>
                </a:solidFill>
                <a:effectLst/>
                <a:uLnTx/>
                <a:uFillTx/>
                <a:latin typeface="Open Sans" panose="020B0606030504020204"/>
                <a:ea typeface="+mn-ea"/>
                <a:cs typeface="+mn-cs"/>
              </a:rPr>
              <a:t>Soothing Techniques</a:t>
            </a:r>
          </a:p>
        </p:txBody>
      </p:sp>
      <p:sp>
        <p:nvSpPr>
          <p:cNvPr id="5" name="Rectangle 4">
            <a:extLst>
              <a:ext uri="{FF2B5EF4-FFF2-40B4-BE49-F238E27FC236}">
                <a16:creationId xmlns:a16="http://schemas.microsoft.com/office/drawing/2014/main" id="{2BB9BE57-7FEC-2444-A8FF-BD13B4F422B8}"/>
              </a:ext>
            </a:extLst>
          </p:cNvPr>
          <p:cNvSpPr/>
          <p:nvPr/>
        </p:nvSpPr>
        <p:spPr>
          <a:xfrm>
            <a:off x="270162" y="224230"/>
            <a:ext cx="222367" cy="579113"/>
          </a:xfrm>
          <a:prstGeom prst="rect">
            <a:avLst/>
          </a:prstGeom>
          <a:solidFill>
            <a:srgbClr val="008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80125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
            <a:extLst>
              <a:ext uri="{FF2B5EF4-FFF2-40B4-BE49-F238E27FC236}">
                <a16:creationId xmlns:a16="http://schemas.microsoft.com/office/drawing/2014/main" id="{8270735B-BD2C-4641-9C31-F4F3BF33FC9A}"/>
              </a:ext>
            </a:extLst>
          </p:cNvPr>
          <p:cNvSpPr>
            <a:spLocks noGrp="1"/>
          </p:cNvSpPr>
          <p:nvPr>
            <p:ph type="body" sz="quarter" idx="10"/>
          </p:nvPr>
        </p:nvSpPr>
        <p:spPr>
          <a:xfrm>
            <a:off x="3960908" y="2122460"/>
            <a:ext cx="4177251" cy="2613079"/>
          </a:xfrm>
        </p:spPr>
        <p:txBody>
          <a:bodyPr/>
          <a:lstStyle/>
          <a:p>
            <a:r>
              <a:rPr lang="en-US" dirty="0"/>
              <a:t>After participating, you will be able to utilize grounding techniques and communication strategies to support your primary witness during a Title IX cross-examination.</a:t>
            </a:r>
          </a:p>
        </p:txBody>
      </p:sp>
    </p:spTree>
    <p:extLst>
      <p:ext uri="{BB962C8B-B14F-4D97-AF65-F5344CB8AC3E}">
        <p14:creationId xmlns:p14="http://schemas.microsoft.com/office/powerpoint/2010/main" val="8992052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90CEED8-9462-4171-B8C1-FE80A35C00D3}"/>
              </a:ext>
            </a:extLst>
          </p:cNvPr>
          <p:cNvSpPr txBox="1"/>
          <p:nvPr/>
        </p:nvSpPr>
        <p:spPr>
          <a:xfrm>
            <a:off x="602673" y="989777"/>
            <a:ext cx="8328315" cy="5170646"/>
          </a:xfrm>
          <a:prstGeom prst="rect">
            <a:avLst/>
          </a:prstGeom>
          <a:noFill/>
        </p:spPr>
        <p:txBody>
          <a:bodyPr wrap="square" rtlCol="0">
            <a:spAutoFit/>
          </a:bodyPr>
          <a:lstStyle/>
          <a:p>
            <a:pPr marL="285750" indent="-285750" fontAlgn="base">
              <a:buFont typeface="Arial" panose="020B0604020202020204" pitchFamily="34" charset="0"/>
              <a:buChar char="•"/>
            </a:pPr>
            <a:r>
              <a:rPr lang="en-US" sz="2200" dirty="0">
                <a:solidFill>
                  <a:srgbClr val="082544"/>
                </a:solidFill>
                <a:latin typeface="Open Sans" panose="020B0606030504020204"/>
              </a:rPr>
              <a:t>Different techniques work for different people. </a:t>
            </a:r>
          </a:p>
          <a:p>
            <a:pPr marL="285750" indent="-285750" fontAlgn="base">
              <a:buFont typeface="Arial" panose="020B0604020202020204" pitchFamily="34" charset="0"/>
              <a:buChar char="•"/>
            </a:pPr>
            <a:endParaRPr lang="en-US" sz="2200" dirty="0">
              <a:solidFill>
                <a:srgbClr val="082544"/>
              </a:solidFill>
              <a:latin typeface="Open Sans" panose="020B0606030504020204"/>
            </a:endParaRPr>
          </a:p>
          <a:p>
            <a:pPr marL="285750" indent="-285750" fontAlgn="base">
              <a:buFont typeface="Arial" panose="020B0604020202020204" pitchFamily="34" charset="0"/>
              <a:buChar char="•"/>
            </a:pPr>
            <a:r>
              <a:rPr lang="en-US" sz="2200" dirty="0">
                <a:solidFill>
                  <a:srgbClr val="082544"/>
                </a:solidFill>
                <a:latin typeface="Open Sans" panose="020B0606030504020204"/>
              </a:rPr>
              <a:t>Practice beforehand.</a:t>
            </a:r>
          </a:p>
          <a:p>
            <a:pPr marL="285750" indent="-285750" fontAlgn="base">
              <a:buFont typeface="Arial" panose="020B0604020202020204" pitchFamily="34" charset="0"/>
              <a:buChar char="•"/>
            </a:pPr>
            <a:endParaRPr lang="en-US" sz="2200" dirty="0">
              <a:solidFill>
                <a:srgbClr val="082544"/>
              </a:solidFill>
              <a:latin typeface="Open Sans" panose="020B0606030504020204"/>
            </a:endParaRPr>
          </a:p>
          <a:p>
            <a:pPr marL="285750" indent="-285750" fontAlgn="base">
              <a:buFont typeface="Arial" panose="020B0604020202020204" pitchFamily="34" charset="0"/>
              <a:buChar char="•"/>
            </a:pPr>
            <a:r>
              <a:rPr lang="en-US" sz="2200" dirty="0">
                <a:solidFill>
                  <a:srgbClr val="082544"/>
                </a:solidFill>
                <a:latin typeface="Open Sans" panose="020B0606030504020204"/>
              </a:rPr>
              <a:t>Encourage the witness to ground themselves, as needed, before, during, and after the cross.</a:t>
            </a:r>
          </a:p>
          <a:p>
            <a:pPr marL="285750" indent="-285750" fontAlgn="base">
              <a:buFont typeface="Arial" panose="020B0604020202020204" pitchFamily="34" charset="0"/>
              <a:buChar char="•"/>
            </a:pPr>
            <a:endParaRPr lang="en-US" sz="2200" dirty="0">
              <a:solidFill>
                <a:srgbClr val="082544"/>
              </a:solidFill>
              <a:latin typeface="Open Sans" panose="020B0606030504020204"/>
            </a:endParaRPr>
          </a:p>
          <a:p>
            <a:pPr marL="285750" indent="-285750" fontAlgn="base">
              <a:buFont typeface="Arial" panose="020B0604020202020204" pitchFamily="34" charset="0"/>
              <a:buChar char="•"/>
            </a:pPr>
            <a:r>
              <a:rPr lang="en-US" sz="2200" dirty="0">
                <a:solidFill>
                  <a:srgbClr val="082544"/>
                </a:solidFill>
                <a:latin typeface="Open Sans" panose="020B0606030504020204"/>
              </a:rPr>
              <a:t>Don’t wait! Start a grounding exercise as soon as you start to feel distress.</a:t>
            </a:r>
          </a:p>
          <a:p>
            <a:pPr marL="285750" indent="-285750" fontAlgn="base">
              <a:buFont typeface="Arial" panose="020B0604020202020204" pitchFamily="34" charset="0"/>
              <a:buChar char="•"/>
            </a:pPr>
            <a:endParaRPr lang="en-US" sz="2200" dirty="0">
              <a:solidFill>
                <a:srgbClr val="082544"/>
              </a:solidFill>
              <a:latin typeface="Open Sans" panose="020B0606030504020204"/>
            </a:endParaRPr>
          </a:p>
          <a:p>
            <a:pPr marL="285750" indent="-285750" fontAlgn="base">
              <a:buFont typeface="Arial" panose="020B0604020202020204" pitchFamily="34" charset="0"/>
              <a:buChar char="•"/>
            </a:pPr>
            <a:r>
              <a:rPr lang="en-US" sz="2200" dirty="0">
                <a:solidFill>
                  <a:srgbClr val="082544"/>
                </a:solidFill>
                <a:latin typeface="Open Sans" panose="020B0606030504020204"/>
              </a:rPr>
              <a:t>Ask for short breaks as needed to help ground yourself.</a:t>
            </a:r>
          </a:p>
          <a:p>
            <a:pPr marL="285750" indent="-285750" fontAlgn="base">
              <a:buFont typeface="Arial" panose="020B0604020202020204" pitchFamily="34" charset="0"/>
              <a:buChar char="•"/>
            </a:pPr>
            <a:endParaRPr lang="en-US" sz="2200" dirty="0">
              <a:solidFill>
                <a:srgbClr val="082544"/>
              </a:solidFill>
              <a:latin typeface="Open Sans" panose="020B0606030504020204"/>
            </a:endParaRPr>
          </a:p>
          <a:p>
            <a:pPr marL="285750" indent="-285750" fontAlgn="base">
              <a:buFont typeface="Arial" panose="020B0604020202020204" pitchFamily="34" charset="0"/>
              <a:buChar char="•"/>
            </a:pPr>
            <a:r>
              <a:rPr lang="en-US" sz="2200" dirty="0">
                <a:solidFill>
                  <a:srgbClr val="082544"/>
                </a:solidFill>
                <a:latin typeface="Open Sans" panose="020B0606030504020204"/>
              </a:rPr>
              <a:t>Keep your eyes open while grounding. It’s easier to remain connected to the present when looking at the current environment.</a:t>
            </a:r>
          </a:p>
        </p:txBody>
      </p:sp>
      <p:sp>
        <p:nvSpPr>
          <p:cNvPr id="4" name="TextBox 3">
            <a:extLst>
              <a:ext uri="{FF2B5EF4-FFF2-40B4-BE49-F238E27FC236}">
                <a16:creationId xmlns:a16="http://schemas.microsoft.com/office/drawing/2014/main" id="{45D5D59A-4EF5-1D4E-873D-9773663731EA}"/>
              </a:ext>
            </a:extLst>
          </p:cNvPr>
          <p:cNvSpPr txBox="1"/>
          <p:nvPr/>
        </p:nvSpPr>
        <p:spPr>
          <a:xfrm>
            <a:off x="602673" y="218568"/>
            <a:ext cx="8328315"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82544"/>
                </a:solidFill>
                <a:effectLst/>
                <a:uLnTx/>
                <a:uFillTx/>
                <a:latin typeface="Open Sans" panose="020B0606030504020204"/>
                <a:ea typeface="+mn-ea"/>
                <a:cs typeface="+mn-cs"/>
              </a:rPr>
              <a:t>Grounding Techniques</a:t>
            </a:r>
          </a:p>
        </p:txBody>
      </p:sp>
      <p:sp>
        <p:nvSpPr>
          <p:cNvPr id="5" name="Rectangle 4">
            <a:extLst>
              <a:ext uri="{FF2B5EF4-FFF2-40B4-BE49-F238E27FC236}">
                <a16:creationId xmlns:a16="http://schemas.microsoft.com/office/drawing/2014/main" id="{9B1D9CB4-791D-7540-9783-B845F87C0C01}"/>
              </a:ext>
            </a:extLst>
          </p:cNvPr>
          <p:cNvSpPr/>
          <p:nvPr/>
        </p:nvSpPr>
        <p:spPr>
          <a:xfrm>
            <a:off x="270162" y="224230"/>
            <a:ext cx="222367" cy="579113"/>
          </a:xfrm>
          <a:prstGeom prst="rect">
            <a:avLst/>
          </a:prstGeom>
          <a:solidFill>
            <a:srgbClr val="008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0825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98893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3FA6F1C5-5424-484A-886B-2AD65B750A9A}"/>
              </a:ext>
            </a:extLst>
          </p:cNvPr>
          <p:cNvSpPr>
            <a:spLocks noGrp="1"/>
          </p:cNvSpPr>
          <p:nvPr>
            <p:ph type="body" sz="quarter" idx="10"/>
          </p:nvPr>
        </p:nvSpPr>
        <p:spPr/>
        <p:txBody>
          <a:bodyPr/>
          <a:lstStyle/>
          <a:p>
            <a:r>
              <a:rPr lang="en-US" dirty="0"/>
              <a:t>3</a:t>
            </a:r>
          </a:p>
        </p:txBody>
      </p:sp>
      <p:sp>
        <p:nvSpPr>
          <p:cNvPr id="2" name="Title 1">
            <a:extLst>
              <a:ext uri="{FF2B5EF4-FFF2-40B4-BE49-F238E27FC236}">
                <a16:creationId xmlns:a16="http://schemas.microsoft.com/office/drawing/2014/main" id="{C3611F3E-1591-4E93-9E34-0FC5A915FD98}"/>
              </a:ext>
            </a:extLst>
          </p:cNvPr>
          <p:cNvSpPr>
            <a:spLocks noGrp="1"/>
          </p:cNvSpPr>
          <p:nvPr>
            <p:ph type="title" idx="4294967295"/>
          </p:nvPr>
        </p:nvSpPr>
        <p:spPr>
          <a:xfrm>
            <a:off x="938673" y="5461461"/>
            <a:ext cx="7679810" cy="939340"/>
          </a:xfrm>
          <a:prstGeom prst="rect">
            <a:avLst/>
          </a:prstGeom>
        </p:spPr>
        <p:txBody>
          <a:bodyPr anchor="ct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Communication Strategies</a:t>
            </a:r>
          </a:p>
        </p:txBody>
      </p:sp>
    </p:spTree>
    <p:extLst>
      <p:ext uri="{BB962C8B-B14F-4D97-AF65-F5344CB8AC3E}">
        <p14:creationId xmlns:p14="http://schemas.microsoft.com/office/powerpoint/2010/main" val="9576736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90CEED8-9462-4171-B8C1-FE80A35C00D3}"/>
              </a:ext>
            </a:extLst>
          </p:cNvPr>
          <p:cNvSpPr txBox="1"/>
          <p:nvPr/>
        </p:nvSpPr>
        <p:spPr>
          <a:xfrm>
            <a:off x="602673" y="917517"/>
            <a:ext cx="7756467" cy="5940483"/>
          </a:xfrm>
          <a:prstGeom prst="rect">
            <a:avLst/>
          </a:prstGeom>
          <a:noFill/>
        </p:spPr>
        <p:txBody>
          <a:bodyPr wrap="square" rtlCol="0">
            <a:spAutoFit/>
          </a:bodyPr>
          <a:lstStyle/>
          <a:p>
            <a:pPr fontAlgn="base"/>
            <a:r>
              <a:rPr lang="en-US" dirty="0">
                <a:solidFill>
                  <a:srgbClr val="082544"/>
                </a:solidFill>
                <a:latin typeface="Open Sans" panose="020B0606030504020204"/>
              </a:rPr>
              <a:t>Responding to trauma is surprisingly difficult. Think about how and how </a:t>
            </a:r>
            <a:r>
              <a:rPr lang="en-US" i="1" dirty="0">
                <a:solidFill>
                  <a:srgbClr val="082544"/>
                </a:solidFill>
                <a:latin typeface="Open Sans" panose="020B0606030504020204"/>
              </a:rPr>
              <a:t>not </a:t>
            </a:r>
            <a:r>
              <a:rPr lang="en-US" dirty="0">
                <a:solidFill>
                  <a:srgbClr val="082544"/>
                </a:solidFill>
                <a:latin typeface="Open Sans" panose="020B0606030504020204"/>
              </a:rPr>
              <a:t>to respond. </a:t>
            </a:r>
          </a:p>
          <a:p>
            <a:pPr fontAlgn="base"/>
            <a:endParaRPr lang="en-US" dirty="0">
              <a:solidFill>
                <a:srgbClr val="082544"/>
              </a:solidFill>
              <a:latin typeface="Open Sans" panose="020B0606030504020204"/>
            </a:endParaRPr>
          </a:p>
          <a:p>
            <a:pPr marL="285750" indent="-285750" fontAlgn="base">
              <a:buFont typeface="Arial" panose="020B0604020202020204" pitchFamily="34" charset="0"/>
              <a:buChar char="•"/>
            </a:pPr>
            <a:r>
              <a:rPr lang="en-US" b="1" dirty="0">
                <a:solidFill>
                  <a:srgbClr val="082544"/>
                </a:solidFill>
                <a:latin typeface="Open Sans" panose="020B0606030504020204"/>
              </a:rPr>
              <a:t>DO NOT:</a:t>
            </a:r>
          </a:p>
          <a:p>
            <a:pPr marL="742950" lvl="1" indent="-285750" fontAlgn="base">
              <a:buFont typeface="Arial" panose="020B0604020202020204" pitchFamily="34" charset="0"/>
              <a:buChar char="•"/>
            </a:pPr>
            <a:r>
              <a:rPr lang="en-US" dirty="0">
                <a:solidFill>
                  <a:srgbClr val="082544"/>
                </a:solidFill>
                <a:latin typeface="Open Sans" panose="020B0606030504020204"/>
              </a:rPr>
              <a:t>Become emotional.</a:t>
            </a:r>
          </a:p>
          <a:p>
            <a:pPr marL="742950" lvl="1" indent="-285750" fontAlgn="base">
              <a:buFont typeface="Arial" panose="020B0604020202020204" pitchFamily="34" charset="0"/>
              <a:buChar char="•"/>
            </a:pPr>
            <a:r>
              <a:rPr lang="en-US" dirty="0">
                <a:solidFill>
                  <a:srgbClr val="082544"/>
                </a:solidFill>
                <a:latin typeface="Open Sans" panose="020B0606030504020204"/>
              </a:rPr>
              <a:t>Try to fix it.</a:t>
            </a:r>
          </a:p>
          <a:p>
            <a:pPr marL="742950" lvl="1" indent="-285750" fontAlgn="base">
              <a:buFont typeface="Arial" panose="020B0604020202020204" pitchFamily="34" charset="0"/>
              <a:buChar char="•"/>
            </a:pPr>
            <a:r>
              <a:rPr lang="en-US" dirty="0">
                <a:solidFill>
                  <a:srgbClr val="082544"/>
                </a:solidFill>
                <a:latin typeface="Open Sans" panose="020B0606030504020204"/>
              </a:rPr>
              <a:t>Make promises you can’t keep.</a:t>
            </a:r>
          </a:p>
          <a:p>
            <a:pPr marL="742950" lvl="1" indent="-285750" fontAlgn="base">
              <a:buFont typeface="Arial" panose="020B0604020202020204" pitchFamily="34" charset="0"/>
              <a:buChar char="•"/>
            </a:pPr>
            <a:r>
              <a:rPr lang="en-US" dirty="0">
                <a:solidFill>
                  <a:srgbClr val="082544"/>
                </a:solidFill>
                <a:latin typeface="Open Sans" panose="020B0606030504020204"/>
              </a:rPr>
              <a:t>Blame the survivor or indicate disbelief.</a:t>
            </a:r>
          </a:p>
          <a:p>
            <a:pPr marL="742950" lvl="1" indent="-285750" fontAlgn="base">
              <a:buFont typeface="Arial" panose="020B0604020202020204" pitchFamily="34" charset="0"/>
              <a:buChar char="•"/>
            </a:pPr>
            <a:r>
              <a:rPr lang="en-US" dirty="0">
                <a:solidFill>
                  <a:srgbClr val="082544"/>
                </a:solidFill>
                <a:latin typeface="Open Sans" panose="020B0606030504020204"/>
              </a:rPr>
              <a:t>Insist on eye contact.</a:t>
            </a:r>
          </a:p>
          <a:p>
            <a:pPr marL="742950" lvl="1" indent="-285750" fontAlgn="base">
              <a:buFont typeface="Arial" panose="020B0604020202020204" pitchFamily="34" charset="0"/>
              <a:buChar char="•"/>
            </a:pPr>
            <a:r>
              <a:rPr lang="en-US" dirty="0">
                <a:solidFill>
                  <a:srgbClr val="082544"/>
                </a:solidFill>
                <a:latin typeface="Open Sans" panose="020B0606030504020204"/>
              </a:rPr>
              <a:t>Touch the person without checking first.</a:t>
            </a:r>
          </a:p>
          <a:p>
            <a:pPr marL="742950" lvl="1" indent="-285750" fontAlgn="base">
              <a:buFont typeface="Arial" panose="020B0604020202020204" pitchFamily="34" charset="0"/>
              <a:buChar char="•"/>
            </a:pPr>
            <a:r>
              <a:rPr lang="en-US" dirty="0">
                <a:solidFill>
                  <a:srgbClr val="082544"/>
                </a:solidFill>
                <a:latin typeface="Open Sans" panose="020B0606030504020204"/>
              </a:rPr>
              <a:t>Assume you understand.</a:t>
            </a:r>
          </a:p>
          <a:p>
            <a:pPr marL="742950" lvl="1" indent="-285750" fontAlgn="base">
              <a:buFont typeface="Arial" panose="020B0604020202020204" pitchFamily="34" charset="0"/>
              <a:buChar char="•"/>
            </a:pPr>
            <a:endParaRPr lang="en-US" dirty="0">
              <a:solidFill>
                <a:srgbClr val="082544"/>
              </a:solidFill>
              <a:latin typeface="Open Sans" panose="020B0606030504020204"/>
            </a:endParaRPr>
          </a:p>
          <a:p>
            <a:pPr marL="285750" indent="-285750" fontAlgn="base">
              <a:buFont typeface="Arial" panose="020B0604020202020204" pitchFamily="34" charset="0"/>
              <a:buChar char="•"/>
            </a:pPr>
            <a:r>
              <a:rPr lang="en-US" b="1" dirty="0">
                <a:solidFill>
                  <a:srgbClr val="082544"/>
                </a:solidFill>
                <a:latin typeface="Open Sans" panose="020B0606030504020204"/>
              </a:rPr>
              <a:t>DO: </a:t>
            </a:r>
          </a:p>
          <a:p>
            <a:pPr marL="742950" lvl="1" indent="-285750" fontAlgn="base">
              <a:buFont typeface="Arial" panose="020B0604020202020204" pitchFamily="34" charset="0"/>
              <a:buChar char="•"/>
            </a:pPr>
            <a:r>
              <a:rPr lang="en-US" dirty="0">
                <a:solidFill>
                  <a:srgbClr val="082544"/>
                </a:solidFill>
                <a:latin typeface="Open Sans" panose="020B0606030504020204"/>
              </a:rPr>
              <a:t>Be honest.</a:t>
            </a:r>
          </a:p>
          <a:p>
            <a:pPr marL="742950" lvl="1" indent="-285750" fontAlgn="base">
              <a:buFont typeface="Arial" panose="020B0604020202020204" pitchFamily="34" charset="0"/>
              <a:buChar char="•"/>
            </a:pPr>
            <a:r>
              <a:rPr lang="en-US" dirty="0">
                <a:solidFill>
                  <a:srgbClr val="082544"/>
                </a:solidFill>
                <a:latin typeface="Open Sans" panose="020B0606030504020204"/>
              </a:rPr>
              <a:t>Practice your listening face and body language in the mirror.</a:t>
            </a:r>
          </a:p>
          <a:p>
            <a:pPr marL="742950" lvl="1" indent="-285750" fontAlgn="base">
              <a:buFont typeface="Arial" panose="020B0604020202020204" pitchFamily="34" charset="0"/>
              <a:buChar char="•"/>
            </a:pPr>
            <a:r>
              <a:rPr lang="en-US" dirty="0">
                <a:solidFill>
                  <a:srgbClr val="082544"/>
                </a:solidFill>
                <a:latin typeface="Open Sans" panose="020B0606030504020204"/>
              </a:rPr>
              <a:t>Listen and offer open responses. </a:t>
            </a:r>
          </a:p>
          <a:p>
            <a:pPr marL="742950" lvl="1" indent="-285750" fontAlgn="base">
              <a:buFont typeface="Arial" panose="020B0604020202020204" pitchFamily="34" charset="0"/>
              <a:buChar char="•"/>
            </a:pPr>
            <a:r>
              <a:rPr lang="en-US" dirty="0">
                <a:solidFill>
                  <a:srgbClr val="082544"/>
                </a:solidFill>
                <a:latin typeface="Open Sans" panose="020B0606030504020204"/>
              </a:rPr>
              <a:t>Validate the witness’s experience and feelings.</a:t>
            </a:r>
          </a:p>
          <a:p>
            <a:pPr marL="742950" lvl="1" indent="-285750" fontAlgn="base">
              <a:buFont typeface="Arial" panose="020B0604020202020204" pitchFamily="34" charset="0"/>
              <a:buChar char="•"/>
            </a:pPr>
            <a:r>
              <a:rPr lang="en-US" dirty="0">
                <a:solidFill>
                  <a:srgbClr val="082544"/>
                </a:solidFill>
                <a:latin typeface="Open Sans" panose="020B0606030504020204"/>
              </a:rPr>
              <a:t>Offer tissues, a stress ball, a blanket.</a:t>
            </a:r>
          </a:p>
          <a:p>
            <a:pPr marL="742950" lvl="1" indent="-285750" fontAlgn="base">
              <a:buFont typeface="Arial" panose="020B0604020202020204" pitchFamily="34" charset="0"/>
              <a:buChar char="•"/>
            </a:pPr>
            <a:r>
              <a:rPr lang="en-US" dirty="0">
                <a:solidFill>
                  <a:srgbClr val="082544"/>
                </a:solidFill>
                <a:latin typeface="Open Sans" panose="020B0606030504020204"/>
              </a:rPr>
              <a:t>Ask what the witness wants.</a:t>
            </a:r>
          </a:p>
          <a:p>
            <a:pPr marL="742950" lvl="1" indent="-285750" fontAlgn="base">
              <a:buFont typeface="Arial" panose="020B0604020202020204" pitchFamily="34" charset="0"/>
              <a:buChar char="•"/>
            </a:pPr>
            <a:r>
              <a:rPr lang="en-US" dirty="0">
                <a:solidFill>
                  <a:srgbClr val="082544"/>
                </a:solidFill>
                <a:latin typeface="Open Sans" panose="020B0606030504020204"/>
              </a:rPr>
              <a:t>Follow through.</a:t>
            </a:r>
          </a:p>
          <a:p>
            <a:pPr lvl="1" fontAlgn="base"/>
            <a:endParaRPr lang="en-US" dirty="0">
              <a:solidFill>
                <a:srgbClr val="082544"/>
              </a:solidFill>
            </a:endParaRPr>
          </a:p>
        </p:txBody>
      </p:sp>
      <p:sp>
        <p:nvSpPr>
          <p:cNvPr id="4" name="TextBox 3">
            <a:extLst>
              <a:ext uri="{FF2B5EF4-FFF2-40B4-BE49-F238E27FC236}">
                <a16:creationId xmlns:a16="http://schemas.microsoft.com/office/drawing/2014/main" id="{50D03052-1696-A442-9EBD-A147D054F49F}"/>
              </a:ext>
            </a:extLst>
          </p:cNvPr>
          <p:cNvSpPr txBox="1"/>
          <p:nvPr/>
        </p:nvSpPr>
        <p:spPr>
          <a:xfrm>
            <a:off x="602673" y="218568"/>
            <a:ext cx="8328315"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82544"/>
                </a:solidFill>
                <a:effectLst/>
                <a:uLnTx/>
                <a:uFillTx/>
                <a:latin typeface="Open Sans" panose="020B0606030504020204"/>
                <a:ea typeface="+mn-ea"/>
                <a:cs typeface="+mn-cs"/>
              </a:rPr>
              <a:t>Communication Strategies</a:t>
            </a:r>
          </a:p>
        </p:txBody>
      </p:sp>
      <p:sp>
        <p:nvSpPr>
          <p:cNvPr id="5" name="Rectangle 4">
            <a:extLst>
              <a:ext uri="{FF2B5EF4-FFF2-40B4-BE49-F238E27FC236}">
                <a16:creationId xmlns:a16="http://schemas.microsoft.com/office/drawing/2014/main" id="{D4560133-1568-C548-AF0F-4C1E487B676F}"/>
              </a:ext>
            </a:extLst>
          </p:cNvPr>
          <p:cNvSpPr/>
          <p:nvPr/>
        </p:nvSpPr>
        <p:spPr>
          <a:xfrm>
            <a:off x="270162" y="224230"/>
            <a:ext cx="222367" cy="579113"/>
          </a:xfrm>
          <a:prstGeom prst="rect">
            <a:avLst/>
          </a:prstGeom>
          <a:solidFill>
            <a:srgbClr val="008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03870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BA87DD32-526B-4B9D-8E5D-D82D2BA3DB1A}"/>
              </a:ext>
            </a:extLst>
          </p:cNvPr>
          <p:cNvSpPr>
            <a:spLocks noGrp="1"/>
          </p:cNvSpPr>
          <p:nvPr>
            <p:ph type="body" sz="quarter" idx="4294967295"/>
          </p:nvPr>
        </p:nvSpPr>
        <p:spPr>
          <a:xfrm>
            <a:off x="1053638" y="1767205"/>
            <a:ext cx="6858145" cy="2900363"/>
          </a:xfrm>
          <a:prstGeom prst="rect">
            <a:avLst/>
          </a:prstGeom>
        </p:spPr>
        <p:txBody>
          <a:bodyPr/>
          <a:lstStyle/>
          <a:p>
            <a:pPr marL="0" indent="0" fontAlgn="base">
              <a:buNone/>
            </a:pPr>
            <a:r>
              <a:rPr lang="en-US" dirty="0">
                <a:solidFill>
                  <a:srgbClr val="082544"/>
                </a:solidFill>
                <a:latin typeface="Open Sans" panose="020B0606030504020204"/>
              </a:rPr>
              <a:t>Imagine someone has disclosed that they have been sexually assaulted. </a:t>
            </a:r>
          </a:p>
          <a:p>
            <a:pPr marL="0" indent="0" fontAlgn="base">
              <a:buNone/>
            </a:pPr>
            <a:br>
              <a:rPr lang="en-US" dirty="0">
                <a:solidFill>
                  <a:srgbClr val="082544"/>
                </a:solidFill>
                <a:latin typeface="Open Sans" panose="020B0606030504020204"/>
              </a:rPr>
            </a:br>
            <a:r>
              <a:rPr lang="en-US" b="1" dirty="0">
                <a:solidFill>
                  <a:srgbClr val="082544"/>
                </a:solidFill>
                <a:latin typeface="Open Sans" panose="020B0606030504020204"/>
              </a:rPr>
              <a:t>How do you respond?</a:t>
            </a:r>
          </a:p>
          <a:p>
            <a:pPr marL="742950" lvl="1" indent="-285750" fontAlgn="base"/>
            <a:r>
              <a:rPr lang="en-US" i="1" dirty="0">
                <a:solidFill>
                  <a:srgbClr val="082544"/>
                </a:solidFill>
                <a:latin typeface="Open Sans" panose="020B0606030504020204"/>
              </a:rPr>
              <a:t>What do you say?</a:t>
            </a:r>
          </a:p>
          <a:p>
            <a:pPr marL="742950" lvl="1" indent="-285750" fontAlgn="base"/>
            <a:r>
              <a:rPr lang="en-US" i="1" dirty="0">
                <a:solidFill>
                  <a:srgbClr val="082544"/>
                </a:solidFill>
                <a:latin typeface="Open Sans" panose="020B0606030504020204"/>
              </a:rPr>
              <a:t>What does your face look like?</a:t>
            </a:r>
          </a:p>
          <a:p>
            <a:pPr marL="742950" lvl="1" indent="-285750" fontAlgn="base"/>
            <a:r>
              <a:rPr lang="en-US" i="1" dirty="0">
                <a:solidFill>
                  <a:srgbClr val="082544"/>
                </a:solidFill>
                <a:latin typeface="Open Sans" panose="020B0606030504020204"/>
              </a:rPr>
              <a:t>What does your voice sound like?</a:t>
            </a:r>
          </a:p>
          <a:p>
            <a:pPr marL="742950" lvl="1" indent="-285750" fontAlgn="base"/>
            <a:r>
              <a:rPr lang="en-US" i="1" dirty="0">
                <a:solidFill>
                  <a:srgbClr val="082544"/>
                </a:solidFill>
                <a:latin typeface="Open Sans" panose="020B0606030504020204"/>
              </a:rPr>
              <a:t>How do you position your body?</a:t>
            </a:r>
          </a:p>
        </p:txBody>
      </p:sp>
    </p:spTree>
    <p:extLst>
      <p:ext uri="{BB962C8B-B14F-4D97-AF65-F5344CB8AC3E}">
        <p14:creationId xmlns:p14="http://schemas.microsoft.com/office/powerpoint/2010/main" val="4638567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BA87DD32-526B-4B9D-8E5D-D82D2BA3DB1A}"/>
              </a:ext>
            </a:extLst>
          </p:cNvPr>
          <p:cNvSpPr>
            <a:spLocks noGrp="1"/>
          </p:cNvSpPr>
          <p:nvPr>
            <p:ph type="body" sz="quarter" idx="4294967295"/>
          </p:nvPr>
        </p:nvSpPr>
        <p:spPr>
          <a:xfrm>
            <a:off x="1052252" y="1743652"/>
            <a:ext cx="6858145" cy="4001828"/>
          </a:xfrm>
          <a:prstGeom prst="rect">
            <a:avLst/>
          </a:prstGeom>
        </p:spPr>
        <p:txBody>
          <a:bodyPr vert="horz"/>
          <a:lstStyle/>
          <a:p>
            <a:pPr marL="0" indent="0">
              <a:buNone/>
            </a:pPr>
            <a:r>
              <a:rPr lang="en-US" sz="2400" b="1" dirty="0">
                <a:solidFill>
                  <a:srgbClr val="082544"/>
                </a:solidFill>
                <a:latin typeface="Open Sans" panose="020B0606030504020204"/>
              </a:rPr>
              <a:t>Which responses work best? Why?</a:t>
            </a:r>
          </a:p>
          <a:p>
            <a:pPr marL="800100" lvl="1" indent="-342900">
              <a:buFont typeface="+mj-lt"/>
              <a:buAutoNum type="arabicPeriod"/>
            </a:pPr>
            <a:r>
              <a:rPr lang="en-US" sz="2000" dirty="0">
                <a:solidFill>
                  <a:srgbClr val="082544"/>
                </a:solidFill>
                <a:latin typeface="Open Sans" panose="020B0606030504020204"/>
              </a:rPr>
              <a:t>Cry with the survivor.</a:t>
            </a:r>
          </a:p>
          <a:p>
            <a:pPr marL="800100" lvl="1" indent="-342900">
              <a:buFont typeface="+mj-lt"/>
              <a:buAutoNum type="arabicPeriod"/>
            </a:pPr>
            <a:r>
              <a:rPr lang="en-US" sz="2000" dirty="0">
                <a:solidFill>
                  <a:srgbClr val="082544"/>
                </a:solidFill>
                <a:latin typeface="Open Sans" panose="020B0606030504020204"/>
              </a:rPr>
              <a:t>Hug the survivor.</a:t>
            </a:r>
          </a:p>
          <a:p>
            <a:pPr marL="800100" lvl="1" indent="-342900">
              <a:buFont typeface="+mj-lt"/>
              <a:buAutoNum type="arabicPeriod"/>
            </a:pPr>
            <a:r>
              <a:rPr lang="en-US" sz="2000" dirty="0">
                <a:solidFill>
                  <a:srgbClr val="082544"/>
                </a:solidFill>
                <a:latin typeface="Open Sans" panose="020B0606030504020204"/>
              </a:rPr>
              <a:t>“I can’t believe John would do such a thing. He seems like such a nice person.”</a:t>
            </a:r>
          </a:p>
          <a:p>
            <a:pPr marL="800100" lvl="1" indent="-342900">
              <a:buFont typeface="+mj-lt"/>
              <a:buAutoNum type="arabicPeriod"/>
            </a:pPr>
            <a:r>
              <a:rPr lang="en-US" sz="2000" dirty="0">
                <a:solidFill>
                  <a:srgbClr val="082544"/>
                </a:solidFill>
                <a:latin typeface="Open Sans" panose="020B0606030504020204"/>
              </a:rPr>
              <a:t>“I’m so sorry this happened.”</a:t>
            </a:r>
          </a:p>
          <a:p>
            <a:pPr marL="800100" lvl="1" indent="-342900">
              <a:buFont typeface="+mj-lt"/>
              <a:buAutoNum type="arabicPeriod"/>
            </a:pPr>
            <a:r>
              <a:rPr lang="en-US" sz="2000" dirty="0">
                <a:solidFill>
                  <a:srgbClr val="082544"/>
                </a:solidFill>
                <a:latin typeface="Open Sans" panose="020B0606030504020204"/>
              </a:rPr>
              <a:t>”Thank you for telling me about this.”</a:t>
            </a:r>
          </a:p>
          <a:p>
            <a:pPr marL="800100" lvl="1" indent="-342900">
              <a:buFont typeface="+mj-lt"/>
              <a:buAutoNum type="arabicPeriod"/>
            </a:pPr>
            <a:r>
              <a:rPr lang="en-US" sz="2000" dirty="0">
                <a:solidFill>
                  <a:srgbClr val="082544"/>
                </a:solidFill>
                <a:latin typeface="Open Sans" panose="020B0606030504020204"/>
              </a:rPr>
              <a:t>“You don’t seem like this is bothering you. Are you sure this was rape?”</a:t>
            </a:r>
          </a:p>
          <a:p>
            <a:pPr marL="800100" lvl="1" indent="-342900">
              <a:buFont typeface="+mj-lt"/>
              <a:buAutoNum type="arabicPeriod"/>
            </a:pPr>
            <a:r>
              <a:rPr lang="en-US" sz="2000" dirty="0">
                <a:solidFill>
                  <a:srgbClr val="082544"/>
                </a:solidFill>
                <a:latin typeface="Open Sans" panose="020B0606030504020204"/>
              </a:rPr>
              <a:t>“What do you need from me? How can I help?”</a:t>
            </a:r>
          </a:p>
          <a:p>
            <a:pPr marL="800100" lvl="1" indent="-342900">
              <a:buFont typeface="+mj-lt"/>
              <a:buAutoNum type="arabicPeriod"/>
            </a:pPr>
            <a:r>
              <a:rPr lang="en-US" sz="2000" dirty="0">
                <a:solidFill>
                  <a:srgbClr val="082544"/>
                </a:solidFill>
                <a:latin typeface="Open Sans" panose="020B0606030504020204"/>
              </a:rPr>
              <a:t>“Why were you drinking that night?”</a:t>
            </a:r>
          </a:p>
          <a:p>
            <a:pPr marL="800100" lvl="1" indent="-342900">
              <a:buFont typeface="+mj-lt"/>
              <a:buAutoNum type="arabicPeriod"/>
            </a:pPr>
            <a:r>
              <a:rPr lang="en-US" sz="2000" dirty="0">
                <a:solidFill>
                  <a:srgbClr val="082544"/>
                </a:solidFill>
                <a:latin typeface="Open Sans" panose="020B0606030504020204"/>
              </a:rPr>
              <a:t>“Wow! That’s crazy!”</a:t>
            </a:r>
          </a:p>
          <a:p>
            <a:pPr lvl="1"/>
            <a:endParaRPr lang="en-US" sz="1800" dirty="0">
              <a:solidFill>
                <a:srgbClr val="082544"/>
              </a:solidFill>
            </a:endParaRPr>
          </a:p>
        </p:txBody>
      </p:sp>
    </p:spTree>
    <p:extLst>
      <p:ext uri="{BB962C8B-B14F-4D97-AF65-F5344CB8AC3E}">
        <p14:creationId xmlns:p14="http://schemas.microsoft.com/office/powerpoint/2010/main" val="20946784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BA87DD32-526B-4B9D-8E5D-D82D2BA3DB1A}"/>
              </a:ext>
            </a:extLst>
          </p:cNvPr>
          <p:cNvSpPr>
            <a:spLocks noGrp="1"/>
          </p:cNvSpPr>
          <p:nvPr>
            <p:ph type="body" sz="quarter" idx="4294967295"/>
          </p:nvPr>
        </p:nvSpPr>
        <p:spPr>
          <a:xfrm>
            <a:off x="1046018" y="1820545"/>
            <a:ext cx="6858145" cy="2900363"/>
          </a:xfrm>
          <a:prstGeom prst="rect">
            <a:avLst/>
          </a:prstGeom>
        </p:spPr>
        <p:txBody>
          <a:bodyPr vert="horz"/>
          <a:lstStyle/>
          <a:p>
            <a:pPr marL="0" indent="0" fontAlgn="base">
              <a:buNone/>
            </a:pPr>
            <a:r>
              <a:rPr lang="en-US" b="1" dirty="0">
                <a:solidFill>
                  <a:srgbClr val="082544"/>
                </a:solidFill>
                <a:latin typeface="Open Sans" panose="020B0606030504020204"/>
              </a:rPr>
              <a:t>Practice:</a:t>
            </a:r>
          </a:p>
          <a:p>
            <a:pPr lvl="1" fontAlgn="base"/>
            <a:r>
              <a:rPr lang="en-US" dirty="0">
                <a:solidFill>
                  <a:srgbClr val="082544"/>
                </a:solidFill>
                <a:latin typeface="Open Sans" panose="020B0606030504020204"/>
              </a:rPr>
              <a:t>Someone discloses sexual assault. You don’t quite understand what happened. How do you respond?</a:t>
            </a:r>
          </a:p>
          <a:p>
            <a:pPr lvl="1" fontAlgn="base"/>
            <a:r>
              <a:rPr lang="en-US" dirty="0">
                <a:solidFill>
                  <a:srgbClr val="082544"/>
                </a:solidFill>
                <a:latin typeface="Open Sans" panose="020B0606030504020204"/>
              </a:rPr>
              <a:t>You have been sexually assaulted in the past, and someone discloses sexual assault to you. Do you share your experience?</a:t>
            </a:r>
            <a:endParaRPr lang="en-US" sz="1800" dirty="0">
              <a:solidFill>
                <a:srgbClr val="082544"/>
              </a:solidFill>
              <a:latin typeface="Open Sans" panose="020B0606030504020204"/>
            </a:endParaRPr>
          </a:p>
        </p:txBody>
      </p:sp>
    </p:spTree>
    <p:extLst>
      <p:ext uri="{BB962C8B-B14F-4D97-AF65-F5344CB8AC3E}">
        <p14:creationId xmlns:p14="http://schemas.microsoft.com/office/powerpoint/2010/main" val="23780253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90CEED8-9462-4171-B8C1-FE80A35C00D3}"/>
              </a:ext>
            </a:extLst>
          </p:cNvPr>
          <p:cNvSpPr txBox="1"/>
          <p:nvPr/>
        </p:nvSpPr>
        <p:spPr>
          <a:xfrm>
            <a:off x="602673" y="1088967"/>
            <a:ext cx="8076507" cy="4832092"/>
          </a:xfrm>
          <a:prstGeom prst="rect">
            <a:avLst/>
          </a:prstGeom>
          <a:noFill/>
        </p:spPr>
        <p:txBody>
          <a:bodyPr wrap="square" rtlCol="0">
            <a:spAutoFit/>
          </a:bodyPr>
          <a:lstStyle/>
          <a:p>
            <a:pPr marL="285750" indent="-285750" fontAlgn="base">
              <a:buFont typeface="Arial" panose="020B0604020202020204" pitchFamily="34" charset="0"/>
              <a:buChar char="•"/>
            </a:pPr>
            <a:r>
              <a:rPr lang="en-US" sz="2200" dirty="0">
                <a:solidFill>
                  <a:srgbClr val="082544"/>
                </a:solidFill>
                <a:latin typeface="Open Sans" panose="020B0606030504020204"/>
              </a:rPr>
              <a:t>To know how to help others in crisis, we must also know ourselves. We can check problematic responses to push back against them.</a:t>
            </a:r>
          </a:p>
          <a:p>
            <a:pPr marL="285750" indent="-285750" fontAlgn="base">
              <a:buFont typeface="Arial" panose="020B0604020202020204" pitchFamily="34" charset="0"/>
              <a:buChar char="•"/>
            </a:pPr>
            <a:endParaRPr lang="en-US" sz="2200" dirty="0">
              <a:solidFill>
                <a:srgbClr val="082544"/>
              </a:solidFill>
              <a:latin typeface="Open Sans" panose="020B0606030504020204"/>
            </a:endParaRPr>
          </a:p>
          <a:p>
            <a:pPr marL="285750" indent="-285750" fontAlgn="base">
              <a:buFont typeface="Arial" panose="020B0604020202020204" pitchFamily="34" charset="0"/>
              <a:buChar char="•"/>
            </a:pPr>
            <a:r>
              <a:rPr lang="en-US" sz="2200" dirty="0">
                <a:solidFill>
                  <a:srgbClr val="082544"/>
                </a:solidFill>
                <a:latin typeface="Open Sans" panose="020B0606030504020204"/>
              </a:rPr>
              <a:t>If we have a tendency to blame, we can resist that urge. We can try to imagine what the speaker may feel like. </a:t>
            </a:r>
          </a:p>
          <a:p>
            <a:pPr marL="285750" indent="-285750" fontAlgn="base">
              <a:buFont typeface="Arial" panose="020B0604020202020204" pitchFamily="34" charset="0"/>
              <a:buChar char="•"/>
            </a:pPr>
            <a:endParaRPr lang="en-US" sz="2200" dirty="0">
              <a:solidFill>
                <a:srgbClr val="082544"/>
              </a:solidFill>
              <a:latin typeface="Open Sans" panose="020B0606030504020204"/>
            </a:endParaRPr>
          </a:p>
          <a:p>
            <a:pPr marL="285750" indent="-285750" fontAlgn="base">
              <a:buFont typeface="Arial" panose="020B0604020202020204" pitchFamily="34" charset="0"/>
              <a:buChar char="•"/>
            </a:pPr>
            <a:r>
              <a:rPr lang="en-US" sz="2200" dirty="0">
                <a:solidFill>
                  <a:srgbClr val="082544"/>
                </a:solidFill>
                <a:latin typeface="Open Sans" panose="020B0606030504020204"/>
              </a:rPr>
              <a:t>If we tend to ignore or negate trauma, we can listen openly, even without knowing or understanding all the facts. </a:t>
            </a:r>
          </a:p>
          <a:p>
            <a:pPr marL="285750" indent="-285750" fontAlgn="base">
              <a:buFont typeface="Arial" panose="020B0604020202020204" pitchFamily="34" charset="0"/>
              <a:buChar char="•"/>
            </a:pPr>
            <a:endParaRPr lang="en-US" sz="2200" dirty="0">
              <a:solidFill>
                <a:srgbClr val="082544"/>
              </a:solidFill>
              <a:latin typeface="Open Sans" panose="020B0606030504020204"/>
            </a:endParaRPr>
          </a:p>
          <a:p>
            <a:pPr marL="285750" indent="-285750" fontAlgn="base">
              <a:buFont typeface="Arial" panose="020B0604020202020204" pitchFamily="34" charset="0"/>
              <a:buChar char="•"/>
            </a:pPr>
            <a:r>
              <a:rPr lang="en-US" sz="2200" dirty="0">
                <a:solidFill>
                  <a:srgbClr val="082544"/>
                </a:solidFill>
                <a:latin typeface="Open Sans" panose="020B0606030504020204"/>
              </a:rPr>
              <a:t>If we become too emotional, we can maintain a compassionate distance. We can remove ourselves emotionally to keep the focus on the survivor.</a:t>
            </a:r>
          </a:p>
        </p:txBody>
      </p:sp>
      <p:sp>
        <p:nvSpPr>
          <p:cNvPr id="4" name="TextBox 3">
            <a:extLst>
              <a:ext uri="{FF2B5EF4-FFF2-40B4-BE49-F238E27FC236}">
                <a16:creationId xmlns:a16="http://schemas.microsoft.com/office/drawing/2014/main" id="{38925B5E-BAC7-FB4F-8EBF-3D6680A99493}"/>
              </a:ext>
            </a:extLst>
          </p:cNvPr>
          <p:cNvSpPr txBox="1"/>
          <p:nvPr/>
        </p:nvSpPr>
        <p:spPr>
          <a:xfrm>
            <a:off x="602673" y="218568"/>
            <a:ext cx="8328315"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82544"/>
                </a:solidFill>
                <a:effectLst/>
                <a:uLnTx/>
                <a:uFillTx/>
                <a:latin typeface="Open Sans" panose="020B0606030504020204"/>
                <a:ea typeface="+mn-ea"/>
                <a:cs typeface="+mn-cs"/>
              </a:rPr>
              <a:t>Know Yourself</a:t>
            </a:r>
          </a:p>
        </p:txBody>
      </p:sp>
      <p:sp>
        <p:nvSpPr>
          <p:cNvPr id="5" name="Rectangle 4">
            <a:extLst>
              <a:ext uri="{FF2B5EF4-FFF2-40B4-BE49-F238E27FC236}">
                <a16:creationId xmlns:a16="http://schemas.microsoft.com/office/drawing/2014/main" id="{80E33510-9E11-9647-B9ED-6458244D6D21}"/>
              </a:ext>
            </a:extLst>
          </p:cNvPr>
          <p:cNvSpPr/>
          <p:nvPr/>
        </p:nvSpPr>
        <p:spPr>
          <a:xfrm>
            <a:off x="270162" y="224230"/>
            <a:ext cx="222367" cy="579113"/>
          </a:xfrm>
          <a:prstGeom prst="rect">
            <a:avLst/>
          </a:prstGeom>
          <a:solidFill>
            <a:srgbClr val="008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68862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BA87DD32-526B-4B9D-8E5D-D82D2BA3DB1A}"/>
              </a:ext>
            </a:extLst>
          </p:cNvPr>
          <p:cNvSpPr>
            <a:spLocks noGrp="1"/>
          </p:cNvSpPr>
          <p:nvPr>
            <p:ph type="body" sz="quarter" idx="4294967295"/>
          </p:nvPr>
        </p:nvSpPr>
        <p:spPr>
          <a:xfrm>
            <a:off x="1076498" y="1797685"/>
            <a:ext cx="6858145" cy="2900363"/>
          </a:xfrm>
          <a:prstGeom prst="rect">
            <a:avLst/>
          </a:prstGeom>
        </p:spPr>
        <p:txBody>
          <a:bodyPr vert="horz"/>
          <a:lstStyle/>
          <a:p>
            <a:pPr marL="0" indent="0" fontAlgn="base">
              <a:buNone/>
            </a:pPr>
            <a:r>
              <a:rPr lang="en-US" b="1" dirty="0">
                <a:solidFill>
                  <a:srgbClr val="082544"/>
                </a:solidFill>
                <a:latin typeface="Open Sans" panose="020B0606030504020204"/>
              </a:rPr>
              <a:t>Practice:</a:t>
            </a:r>
          </a:p>
          <a:p>
            <a:pPr lvl="1" fontAlgn="base"/>
            <a:r>
              <a:rPr lang="en-US" dirty="0">
                <a:solidFill>
                  <a:srgbClr val="082544"/>
                </a:solidFill>
                <a:latin typeface="Open Sans" panose="020B0606030504020204"/>
              </a:rPr>
              <a:t>How may you respond problematically to a disclosure of sexual assault?</a:t>
            </a:r>
          </a:p>
          <a:p>
            <a:pPr lvl="1" fontAlgn="base"/>
            <a:r>
              <a:rPr lang="en-US" dirty="0">
                <a:solidFill>
                  <a:srgbClr val="082544"/>
                </a:solidFill>
                <a:latin typeface="Open Sans" panose="020B0606030504020204"/>
              </a:rPr>
              <a:t>What can do you to combat that problematic impulse?</a:t>
            </a:r>
          </a:p>
        </p:txBody>
      </p:sp>
    </p:spTree>
    <p:extLst>
      <p:ext uri="{BB962C8B-B14F-4D97-AF65-F5344CB8AC3E}">
        <p14:creationId xmlns:p14="http://schemas.microsoft.com/office/powerpoint/2010/main" val="30827158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90CEED8-9462-4171-B8C1-FE80A35C00D3}"/>
              </a:ext>
            </a:extLst>
          </p:cNvPr>
          <p:cNvSpPr txBox="1"/>
          <p:nvPr/>
        </p:nvSpPr>
        <p:spPr>
          <a:xfrm>
            <a:off x="602673" y="1062644"/>
            <a:ext cx="8073736" cy="4893647"/>
          </a:xfrm>
          <a:prstGeom prst="rect">
            <a:avLst/>
          </a:prstGeom>
          <a:noFill/>
        </p:spPr>
        <p:txBody>
          <a:bodyPr wrap="square" rtlCol="0">
            <a:spAutoFit/>
          </a:bodyPr>
          <a:lstStyle/>
          <a:p>
            <a:pPr marL="285750" indent="-285750" fontAlgn="base">
              <a:buFont typeface="Arial" panose="020B0604020202020204" pitchFamily="34" charset="0"/>
              <a:buChar char="•"/>
            </a:pPr>
            <a:r>
              <a:rPr lang="en-US" sz="2400" dirty="0">
                <a:solidFill>
                  <a:srgbClr val="082544"/>
                </a:solidFill>
                <a:latin typeface="Open Sans" panose="020B0606030504020204"/>
              </a:rPr>
              <a:t>Remind the witness that they have to answer </a:t>
            </a:r>
            <a:r>
              <a:rPr lang="en-US" sz="2400" i="1" dirty="0">
                <a:solidFill>
                  <a:srgbClr val="082544"/>
                </a:solidFill>
                <a:latin typeface="Open Sans" panose="020B0606030504020204"/>
              </a:rPr>
              <a:t>all </a:t>
            </a:r>
            <a:r>
              <a:rPr lang="en-US" sz="2400" dirty="0">
                <a:solidFill>
                  <a:srgbClr val="082544"/>
                </a:solidFill>
                <a:latin typeface="Open Sans" panose="020B0606030504020204"/>
              </a:rPr>
              <a:t>the examiner’s questions. If they refuse to answer a question, their entire testimony is invalidated.</a:t>
            </a:r>
          </a:p>
          <a:p>
            <a:pPr marL="285750" indent="-285750" fontAlgn="base">
              <a:buFont typeface="Arial" panose="020B0604020202020204" pitchFamily="34" charset="0"/>
              <a:buChar char="•"/>
            </a:pPr>
            <a:endParaRPr lang="en-US" sz="2400" dirty="0">
              <a:solidFill>
                <a:srgbClr val="082544"/>
              </a:solidFill>
              <a:latin typeface="Open Sans" panose="020B0606030504020204"/>
            </a:endParaRPr>
          </a:p>
          <a:p>
            <a:pPr marL="285750" indent="-285750" fontAlgn="base">
              <a:buFont typeface="Arial" panose="020B0604020202020204" pitchFamily="34" charset="0"/>
              <a:buChar char="•"/>
            </a:pPr>
            <a:r>
              <a:rPr lang="en-US" sz="2400" dirty="0">
                <a:solidFill>
                  <a:srgbClr val="082544"/>
                </a:solidFill>
                <a:latin typeface="Open Sans" panose="020B0606030504020204"/>
              </a:rPr>
              <a:t>They can take as long as they want to answer.</a:t>
            </a:r>
          </a:p>
          <a:p>
            <a:pPr marL="285750" indent="-285750" fontAlgn="base">
              <a:buFont typeface="Arial" panose="020B0604020202020204" pitchFamily="34" charset="0"/>
              <a:buChar char="•"/>
            </a:pPr>
            <a:endParaRPr lang="en-US" sz="2400" dirty="0">
              <a:solidFill>
                <a:srgbClr val="082544"/>
              </a:solidFill>
              <a:latin typeface="Open Sans" panose="020B0606030504020204"/>
            </a:endParaRPr>
          </a:p>
          <a:p>
            <a:pPr marL="285750" indent="-285750" fontAlgn="base">
              <a:buFont typeface="Arial" panose="020B0604020202020204" pitchFamily="34" charset="0"/>
              <a:buChar char="•"/>
            </a:pPr>
            <a:r>
              <a:rPr lang="en-US" sz="2400" dirty="0">
                <a:solidFill>
                  <a:srgbClr val="082544"/>
                </a:solidFill>
                <a:latin typeface="Open Sans" panose="020B0606030504020204"/>
              </a:rPr>
              <a:t>Practice: “I will answer your question, but I’m grounding myself, so it may take longer than expected. This is difficult for me. Please be patient. I am answering as best I can.”</a:t>
            </a:r>
          </a:p>
          <a:p>
            <a:pPr marL="285750" indent="-285750" fontAlgn="base">
              <a:buFont typeface="Arial" panose="020B0604020202020204" pitchFamily="34" charset="0"/>
              <a:buChar char="•"/>
            </a:pPr>
            <a:endParaRPr lang="en-US" sz="2400" dirty="0">
              <a:solidFill>
                <a:srgbClr val="082544"/>
              </a:solidFill>
              <a:latin typeface="Open Sans" panose="020B0606030504020204"/>
            </a:endParaRPr>
          </a:p>
          <a:p>
            <a:pPr marL="285750" indent="-285750" fontAlgn="base">
              <a:buFont typeface="Arial" panose="020B0604020202020204" pitchFamily="34" charset="0"/>
              <a:buChar char="•"/>
            </a:pPr>
            <a:r>
              <a:rPr lang="en-US" sz="2400" dirty="0">
                <a:solidFill>
                  <a:srgbClr val="082544"/>
                </a:solidFill>
                <a:latin typeface="Open Sans" panose="020B0606030504020204"/>
              </a:rPr>
              <a:t>Work with the witness to develop a script that works for them. Memorize it. Practice.</a:t>
            </a:r>
          </a:p>
        </p:txBody>
      </p:sp>
      <p:sp>
        <p:nvSpPr>
          <p:cNvPr id="4" name="TextBox 3">
            <a:extLst>
              <a:ext uri="{FF2B5EF4-FFF2-40B4-BE49-F238E27FC236}">
                <a16:creationId xmlns:a16="http://schemas.microsoft.com/office/drawing/2014/main" id="{D8D5A8D8-0371-1A4F-B140-26AAA61A97CA}"/>
              </a:ext>
            </a:extLst>
          </p:cNvPr>
          <p:cNvSpPr txBox="1"/>
          <p:nvPr/>
        </p:nvSpPr>
        <p:spPr>
          <a:xfrm>
            <a:off x="602673" y="218568"/>
            <a:ext cx="8328315"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82544"/>
                </a:solidFill>
                <a:effectLst/>
                <a:uLnTx/>
                <a:uFillTx/>
                <a:latin typeface="Open Sans" panose="020B0606030504020204"/>
                <a:ea typeface="+mn-ea"/>
                <a:cs typeface="+mn-cs"/>
              </a:rPr>
              <a:t>Prepare For Cross-Examination</a:t>
            </a:r>
          </a:p>
        </p:txBody>
      </p:sp>
      <p:sp>
        <p:nvSpPr>
          <p:cNvPr id="5" name="Rectangle 4">
            <a:extLst>
              <a:ext uri="{FF2B5EF4-FFF2-40B4-BE49-F238E27FC236}">
                <a16:creationId xmlns:a16="http://schemas.microsoft.com/office/drawing/2014/main" id="{03E12AC1-2A23-1F4D-A777-105758F063E6}"/>
              </a:ext>
            </a:extLst>
          </p:cNvPr>
          <p:cNvSpPr/>
          <p:nvPr/>
        </p:nvSpPr>
        <p:spPr>
          <a:xfrm>
            <a:off x="270162" y="224230"/>
            <a:ext cx="222367" cy="579113"/>
          </a:xfrm>
          <a:prstGeom prst="rect">
            <a:avLst/>
          </a:prstGeom>
          <a:solidFill>
            <a:srgbClr val="008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64619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0FC460FD-82B5-478A-A012-7AAAD76D043C}"/>
              </a:ext>
            </a:extLst>
          </p:cNvPr>
          <p:cNvSpPr>
            <a:spLocks noGrp="1"/>
          </p:cNvSpPr>
          <p:nvPr>
            <p:ph type="body" sz="quarter" idx="10"/>
          </p:nvPr>
        </p:nvSpPr>
        <p:spPr>
          <a:xfrm>
            <a:off x="5183332" y="1739179"/>
            <a:ext cx="3619846" cy="4556125"/>
          </a:xfrm>
        </p:spPr>
        <p:txBody>
          <a:bodyPr/>
          <a:lstStyle/>
          <a:p>
            <a:r>
              <a:rPr lang="en-US" dirty="0"/>
              <a:t>Section 1: </a:t>
            </a:r>
            <a:br>
              <a:rPr lang="en-US" b="1" dirty="0"/>
            </a:br>
            <a:r>
              <a:rPr lang="en-US" b="1" dirty="0"/>
              <a:t>Creating the Space for Success</a:t>
            </a:r>
          </a:p>
          <a:p>
            <a:pPr lvl="0"/>
            <a:endParaRPr lang="en-US" b="1" dirty="0"/>
          </a:p>
          <a:p>
            <a:pPr lvl="0"/>
            <a:r>
              <a:rPr lang="en-US" dirty="0"/>
              <a:t>Section 2: </a:t>
            </a:r>
            <a:br>
              <a:rPr lang="en-US" b="1" dirty="0"/>
            </a:br>
            <a:r>
              <a:rPr lang="en-US" b="1" dirty="0"/>
              <a:t>Grounding Techniques</a:t>
            </a:r>
          </a:p>
          <a:p>
            <a:pPr lvl="0"/>
            <a:endParaRPr lang="en-US" b="1" dirty="0"/>
          </a:p>
          <a:p>
            <a:pPr lvl="0"/>
            <a:r>
              <a:rPr lang="en-US" dirty="0"/>
              <a:t>Section 3:</a:t>
            </a:r>
            <a:r>
              <a:rPr lang="en-US" b="1" dirty="0"/>
              <a:t> Communication Strategies</a:t>
            </a:r>
          </a:p>
          <a:p>
            <a:pPr lvl="0"/>
            <a:endParaRPr lang="en-US" b="1" dirty="0"/>
          </a:p>
          <a:p>
            <a:pPr lvl="0"/>
            <a:r>
              <a:rPr lang="en-US" dirty="0"/>
              <a:t>Section 4: </a:t>
            </a:r>
            <a:br>
              <a:rPr lang="en-US" b="1" dirty="0"/>
            </a:br>
            <a:r>
              <a:rPr lang="en-US" b="1" dirty="0"/>
              <a:t>When All Else Fails</a:t>
            </a:r>
            <a:endParaRPr lang="en-US" dirty="0"/>
          </a:p>
          <a:p>
            <a:pPr marL="285750" indent="-285750">
              <a:buFont typeface="Arial" panose="020B0604020202020204" pitchFamily="34" charset="0"/>
              <a:buChar char="•"/>
            </a:pPr>
            <a:endParaRPr lang="en-US" sz="1600" dirty="0"/>
          </a:p>
        </p:txBody>
      </p:sp>
    </p:spTree>
    <p:extLst>
      <p:ext uri="{BB962C8B-B14F-4D97-AF65-F5344CB8AC3E}">
        <p14:creationId xmlns:p14="http://schemas.microsoft.com/office/powerpoint/2010/main" val="4579456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90CEED8-9462-4171-B8C1-FE80A35C00D3}"/>
              </a:ext>
            </a:extLst>
          </p:cNvPr>
          <p:cNvSpPr txBox="1"/>
          <p:nvPr/>
        </p:nvSpPr>
        <p:spPr>
          <a:xfrm>
            <a:off x="602673" y="1260071"/>
            <a:ext cx="7585363" cy="4154984"/>
          </a:xfrm>
          <a:prstGeom prst="rect">
            <a:avLst/>
          </a:prstGeom>
          <a:noFill/>
        </p:spPr>
        <p:txBody>
          <a:bodyPr wrap="square" rtlCol="0">
            <a:spAutoFit/>
          </a:bodyPr>
          <a:lstStyle/>
          <a:p>
            <a:pPr marL="285750" indent="-285750" fontAlgn="base">
              <a:buFont typeface="Arial" panose="020B0604020202020204" pitchFamily="34" charset="0"/>
              <a:buChar char="•"/>
            </a:pPr>
            <a:r>
              <a:rPr lang="en-US" sz="2400" dirty="0">
                <a:solidFill>
                  <a:srgbClr val="082544"/>
                </a:solidFill>
                <a:latin typeface="Open Sans" panose="020B0606030504020204"/>
              </a:rPr>
              <a:t>Encourage the witness to repeat affirmations to themselves during cross:</a:t>
            </a:r>
          </a:p>
          <a:p>
            <a:pPr marL="800100" lvl="1" indent="-342900" fontAlgn="base">
              <a:buFont typeface="System Font Regular"/>
              <a:buChar char="—"/>
            </a:pPr>
            <a:r>
              <a:rPr lang="en-US" sz="2400" dirty="0">
                <a:solidFill>
                  <a:srgbClr val="082544"/>
                </a:solidFill>
                <a:latin typeface="Open Sans" panose="020B0606030504020204"/>
              </a:rPr>
              <a:t>“You’re having a rough time, but you’ll make it through this.”</a:t>
            </a:r>
          </a:p>
          <a:p>
            <a:pPr marL="800100" lvl="1" indent="-342900" fontAlgn="base">
              <a:buFont typeface="System Font Regular"/>
              <a:buChar char="—"/>
            </a:pPr>
            <a:r>
              <a:rPr lang="en-US" sz="2400" dirty="0">
                <a:solidFill>
                  <a:srgbClr val="082544"/>
                </a:solidFill>
                <a:latin typeface="Open Sans" panose="020B0606030504020204"/>
              </a:rPr>
              <a:t>“This is hard, but we can do hard things.”</a:t>
            </a:r>
          </a:p>
          <a:p>
            <a:pPr marL="800100" lvl="1" indent="-342900" fontAlgn="base">
              <a:buFont typeface="System Font Regular"/>
              <a:buChar char="—"/>
            </a:pPr>
            <a:r>
              <a:rPr lang="en-US" sz="2400" dirty="0">
                <a:solidFill>
                  <a:srgbClr val="082544"/>
                </a:solidFill>
                <a:latin typeface="Open Sans" panose="020B0606030504020204"/>
              </a:rPr>
              <a:t>“You’re trying hard, and you’re doing your best.” </a:t>
            </a:r>
          </a:p>
          <a:p>
            <a:pPr marL="285750" indent="-285750" fontAlgn="base">
              <a:buFont typeface="Arial" panose="020B0604020202020204" pitchFamily="34" charset="0"/>
              <a:buChar char="•"/>
            </a:pPr>
            <a:endParaRPr lang="en-US" sz="2400" dirty="0">
              <a:solidFill>
                <a:srgbClr val="082544"/>
              </a:solidFill>
              <a:latin typeface="Open Sans" panose="020B0606030504020204"/>
            </a:endParaRPr>
          </a:p>
          <a:p>
            <a:pPr marL="285750" indent="-285750" fontAlgn="base">
              <a:buFont typeface="Arial" panose="020B0604020202020204" pitchFamily="34" charset="0"/>
              <a:buChar char="•"/>
            </a:pPr>
            <a:r>
              <a:rPr lang="en-US" sz="2400" dirty="0">
                <a:solidFill>
                  <a:srgbClr val="082544"/>
                </a:solidFill>
                <a:latin typeface="Open Sans" panose="020B0606030504020204"/>
              </a:rPr>
              <a:t>The advisor can point to an affirmation on a sheet the witness can see to remind the witness to ground themselves during cross.</a:t>
            </a:r>
          </a:p>
        </p:txBody>
      </p:sp>
      <p:sp>
        <p:nvSpPr>
          <p:cNvPr id="4" name="TextBox 3">
            <a:extLst>
              <a:ext uri="{FF2B5EF4-FFF2-40B4-BE49-F238E27FC236}">
                <a16:creationId xmlns:a16="http://schemas.microsoft.com/office/drawing/2014/main" id="{850B4525-D1AF-2B4B-A0E2-0E21C3915C61}"/>
              </a:ext>
            </a:extLst>
          </p:cNvPr>
          <p:cNvSpPr txBox="1"/>
          <p:nvPr/>
        </p:nvSpPr>
        <p:spPr>
          <a:xfrm>
            <a:off x="602673" y="218568"/>
            <a:ext cx="8328315"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82544"/>
                </a:solidFill>
                <a:effectLst/>
                <a:uLnTx/>
                <a:uFillTx/>
                <a:latin typeface="Open Sans" panose="020B0606030504020204"/>
                <a:ea typeface="+mn-ea"/>
                <a:cs typeface="+mn-cs"/>
              </a:rPr>
              <a:t>Prepare For Cross-Examination</a:t>
            </a:r>
          </a:p>
        </p:txBody>
      </p:sp>
      <p:sp>
        <p:nvSpPr>
          <p:cNvPr id="5" name="Rectangle 4">
            <a:extLst>
              <a:ext uri="{FF2B5EF4-FFF2-40B4-BE49-F238E27FC236}">
                <a16:creationId xmlns:a16="http://schemas.microsoft.com/office/drawing/2014/main" id="{D6EF322A-0015-9748-9A5A-59EE0092C9A1}"/>
              </a:ext>
            </a:extLst>
          </p:cNvPr>
          <p:cNvSpPr/>
          <p:nvPr/>
        </p:nvSpPr>
        <p:spPr>
          <a:xfrm>
            <a:off x="270162" y="224230"/>
            <a:ext cx="222367" cy="579113"/>
          </a:xfrm>
          <a:prstGeom prst="rect">
            <a:avLst/>
          </a:prstGeom>
          <a:solidFill>
            <a:srgbClr val="008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19544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90CEED8-9462-4171-B8C1-FE80A35C00D3}"/>
              </a:ext>
            </a:extLst>
          </p:cNvPr>
          <p:cNvSpPr txBox="1"/>
          <p:nvPr/>
        </p:nvSpPr>
        <p:spPr>
          <a:xfrm>
            <a:off x="602673" y="1267691"/>
            <a:ext cx="7585363" cy="2677656"/>
          </a:xfrm>
          <a:prstGeom prst="rect">
            <a:avLst/>
          </a:prstGeom>
          <a:noFill/>
        </p:spPr>
        <p:txBody>
          <a:bodyPr wrap="square" rtlCol="0">
            <a:spAutoFit/>
          </a:bodyPr>
          <a:lstStyle/>
          <a:p>
            <a:pPr marL="285750" indent="-285750" fontAlgn="base">
              <a:buFont typeface="Arial" panose="020B0604020202020204" pitchFamily="34" charset="0"/>
              <a:buChar char="•"/>
            </a:pPr>
            <a:r>
              <a:rPr lang="en-US" sz="2400" dirty="0">
                <a:solidFill>
                  <a:srgbClr val="082544"/>
                </a:solidFill>
                <a:latin typeface="Open Sans" panose="020B0606030504020204"/>
              </a:rPr>
              <a:t>After cross, help ground the witness, using whatever techniques (physical, mental, soothing) work for her. </a:t>
            </a:r>
          </a:p>
          <a:p>
            <a:pPr marL="285750" indent="-285750" fontAlgn="base">
              <a:buFont typeface="Arial" panose="020B0604020202020204" pitchFamily="34" charset="0"/>
              <a:buChar char="•"/>
            </a:pPr>
            <a:endParaRPr lang="en-US" sz="2400" dirty="0">
              <a:solidFill>
                <a:srgbClr val="082544"/>
              </a:solidFill>
              <a:latin typeface="Open Sans" panose="020B0606030504020204"/>
            </a:endParaRPr>
          </a:p>
          <a:p>
            <a:pPr marL="285750" indent="-285750" fontAlgn="base">
              <a:buFont typeface="Arial" panose="020B0604020202020204" pitchFamily="34" charset="0"/>
              <a:buChar char="•"/>
            </a:pPr>
            <a:r>
              <a:rPr lang="en-US" sz="2400" dirty="0">
                <a:solidFill>
                  <a:srgbClr val="082544"/>
                </a:solidFill>
                <a:latin typeface="Open Sans" panose="020B0606030504020204"/>
              </a:rPr>
              <a:t>If the witness prefers to be alone, silent, or to ground herself on her own or with someone else, support that choice.</a:t>
            </a:r>
          </a:p>
        </p:txBody>
      </p:sp>
      <p:sp>
        <p:nvSpPr>
          <p:cNvPr id="4" name="TextBox 3">
            <a:extLst>
              <a:ext uri="{FF2B5EF4-FFF2-40B4-BE49-F238E27FC236}">
                <a16:creationId xmlns:a16="http://schemas.microsoft.com/office/drawing/2014/main" id="{5484CB14-45F2-C34F-86DC-0A2FEE681D06}"/>
              </a:ext>
            </a:extLst>
          </p:cNvPr>
          <p:cNvSpPr txBox="1"/>
          <p:nvPr/>
        </p:nvSpPr>
        <p:spPr>
          <a:xfrm>
            <a:off x="602673" y="218568"/>
            <a:ext cx="8328315"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82544"/>
                </a:solidFill>
                <a:effectLst/>
                <a:uLnTx/>
                <a:uFillTx/>
                <a:latin typeface="Open Sans" panose="020B0606030504020204"/>
                <a:ea typeface="+mn-ea"/>
                <a:cs typeface="+mn-cs"/>
              </a:rPr>
              <a:t>After Cross-Examination</a:t>
            </a:r>
          </a:p>
        </p:txBody>
      </p:sp>
      <p:sp>
        <p:nvSpPr>
          <p:cNvPr id="5" name="Rectangle 4">
            <a:extLst>
              <a:ext uri="{FF2B5EF4-FFF2-40B4-BE49-F238E27FC236}">
                <a16:creationId xmlns:a16="http://schemas.microsoft.com/office/drawing/2014/main" id="{EC05709A-2F35-034B-81DA-746348B6C145}"/>
              </a:ext>
            </a:extLst>
          </p:cNvPr>
          <p:cNvSpPr/>
          <p:nvPr/>
        </p:nvSpPr>
        <p:spPr>
          <a:xfrm>
            <a:off x="270162" y="224230"/>
            <a:ext cx="222367" cy="579113"/>
          </a:xfrm>
          <a:prstGeom prst="rect">
            <a:avLst/>
          </a:prstGeom>
          <a:solidFill>
            <a:srgbClr val="008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16792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621751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3FA6F1C5-5424-484A-886B-2AD65B750A9A}"/>
              </a:ext>
            </a:extLst>
          </p:cNvPr>
          <p:cNvSpPr>
            <a:spLocks noGrp="1"/>
          </p:cNvSpPr>
          <p:nvPr>
            <p:ph type="body" sz="quarter" idx="10"/>
          </p:nvPr>
        </p:nvSpPr>
        <p:spPr/>
        <p:txBody>
          <a:bodyPr/>
          <a:lstStyle/>
          <a:p>
            <a:r>
              <a:rPr lang="en-US" dirty="0"/>
              <a:t>4</a:t>
            </a:r>
          </a:p>
        </p:txBody>
      </p:sp>
      <p:sp>
        <p:nvSpPr>
          <p:cNvPr id="2" name="Title 1">
            <a:extLst>
              <a:ext uri="{FF2B5EF4-FFF2-40B4-BE49-F238E27FC236}">
                <a16:creationId xmlns:a16="http://schemas.microsoft.com/office/drawing/2014/main" id="{C3611F3E-1591-4E93-9E34-0FC5A915FD98}"/>
              </a:ext>
            </a:extLst>
          </p:cNvPr>
          <p:cNvSpPr>
            <a:spLocks noGrp="1"/>
          </p:cNvSpPr>
          <p:nvPr>
            <p:ph type="title" idx="4294967295"/>
          </p:nvPr>
        </p:nvSpPr>
        <p:spPr>
          <a:xfrm>
            <a:off x="938673" y="5461461"/>
            <a:ext cx="7679810" cy="939340"/>
          </a:xfrm>
          <a:prstGeom prst="rect">
            <a:avLst/>
          </a:prstGeom>
        </p:spPr>
        <p:txBody>
          <a:bodyPr anchor="ct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When All Else Fails</a:t>
            </a:r>
          </a:p>
        </p:txBody>
      </p:sp>
    </p:spTree>
    <p:extLst>
      <p:ext uri="{BB962C8B-B14F-4D97-AF65-F5344CB8AC3E}">
        <p14:creationId xmlns:p14="http://schemas.microsoft.com/office/powerpoint/2010/main" val="24488698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90CEED8-9462-4171-B8C1-FE80A35C00D3}"/>
              </a:ext>
            </a:extLst>
          </p:cNvPr>
          <p:cNvSpPr txBox="1"/>
          <p:nvPr/>
        </p:nvSpPr>
        <p:spPr>
          <a:xfrm>
            <a:off x="602673" y="1182231"/>
            <a:ext cx="7762010" cy="4493538"/>
          </a:xfrm>
          <a:prstGeom prst="rect">
            <a:avLst/>
          </a:prstGeom>
          <a:noFill/>
        </p:spPr>
        <p:txBody>
          <a:bodyPr wrap="square" rtlCol="0">
            <a:spAutoFit/>
          </a:bodyPr>
          <a:lstStyle/>
          <a:p>
            <a:pPr marL="285750" indent="-285750" fontAlgn="base">
              <a:buFont typeface="Arial" panose="020B0604020202020204" pitchFamily="34" charset="0"/>
              <a:buChar char="•"/>
            </a:pPr>
            <a:r>
              <a:rPr lang="en-US" sz="2200" dirty="0">
                <a:solidFill>
                  <a:srgbClr val="082544"/>
                </a:solidFill>
                <a:latin typeface="Open Sans" panose="020B0606030504020204"/>
              </a:rPr>
              <a:t>Be honest before, after, and during examination: “This will be tough. It may even seem unbearable, but we can get through it. I will be there the whole time to support you.”</a:t>
            </a:r>
          </a:p>
          <a:p>
            <a:pPr fontAlgn="base"/>
            <a:endParaRPr lang="en-US" sz="2200" dirty="0">
              <a:solidFill>
                <a:srgbClr val="082544"/>
              </a:solidFill>
              <a:latin typeface="Open Sans" panose="020B0606030504020204"/>
            </a:endParaRPr>
          </a:p>
          <a:p>
            <a:pPr marL="285750" indent="-285750" fontAlgn="base">
              <a:buFont typeface="Arial" panose="020B0604020202020204" pitchFamily="34" charset="0"/>
              <a:buChar char="•"/>
            </a:pPr>
            <a:r>
              <a:rPr lang="en-US" sz="2200" dirty="0">
                <a:solidFill>
                  <a:srgbClr val="082544"/>
                </a:solidFill>
                <a:latin typeface="Open Sans" panose="020B0606030504020204"/>
              </a:rPr>
              <a:t>When the examination is over, check in periodically.</a:t>
            </a:r>
          </a:p>
          <a:p>
            <a:pPr marL="800100" lvl="1" indent="-342900" fontAlgn="base">
              <a:buFont typeface="System Font Regular"/>
              <a:buChar char="—"/>
            </a:pPr>
            <a:r>
              <a:rPr lang="en-US" sz="2200" dirty="0">
                <a:solidFill>
                  <a:srgbClr val="082544"/>
                </a:solidFill>
                <a:latin typeface="Open Sans" panose="020B0606030504020204"/>
              </a:rPr>
              <a:t>Offer support systems other than yourself.</a:t>
            </a:r>
          </a:p>
          <a:p>
            <a:pPr marL="1257300" lvl="2" indent="-342900" fontAlgn="base">
              <a:buFont typeface="Courier New" panose="02070309020205020404" pitchFamily="49" charset="0"/>
              <a:buChar char="o"/>
            </a:pPr>
            <a:r>
              <a:rPr lang="en-US" sz="2200" dirty="0">
                <a:solidFill>
                  <a:srgbClr val="082544"/>
                </a:solidFill>
                <a:latin typeface="Open Sans" panose="020B0606030504020204"/>
              </a:rPr>
              <a:t>Ask who supports the witness (family, friends, professionals) and help them connect.</a:t>
            </a:r>
            <a:r>
              <a:rPr lang="en-US" sz="2200" b="1" dirty="0">
                <a:solidFill>
                  <a:srgbClr val="082544"/>
                </a:solidFill>
                <a:latin typeface="Open Sans" panose="020B0606030504020204"/>
              </a:rPr>
              <a:t> </a:t>
            </a:r>
          </a:p>
          <a:p>
            <a:pPr marL="1257300" lvl="2" indent="-342900" fontAlgn="base">
              <a:buFont typeface="Courier New" panose="02070309020205020404" pitchFamily="49" charset="0"/>
              <a:buChar char="o"/>
            </a:pPr>
            <a:r>
              <a:rPr lang="en-US" sz="2200" dirty="0">
                <a:solidFill>
                  <a:srgbClr val="082544"/>
                </a:solidFill>
                <a:latin typeface="Open Sans" panose="020B0606030504020204"/>
              </a:rPr>
              <a:t>Provide information about sexual assault response and counselling programs.</a:t>
            </a:r>
          </a:p>
          <a:p>
            <a:pPr marL="800100" lvl="1" indent="-342900" fontAlgn="base">
              <a:buFont typeface="System Font Regular"/>
              <a:buChar char="—"/>
            </a:pPr>
            <a:r>
              <a:rPr lang="en-US" sz="2200" dirty="0">
                <a:solidFill>
                  <a:srgbClr val="082544"/>
                </a:solidFill>
                <a:latin typeface="Open Sans" panose="020B0606030504020204"/>
              </a:rPr>
              <a:t>Respect their decision about which (if any) support options they choose.</a:t>
            </a:r>
            <a:r>
              <a:rPr lang="en-US" sz="2200" b="1" dirty="0">
                <a:solidFill>
                  <a:srgbClr val="082544"/>
                </a:solidFill>
                <a:latin typeface="Open Sans" panose="020B0606030504020204"/>
              </a:rPr>
              <a:t> </a:t>
            </a:r>
            <a:endParaRPr lang="en-US" sz="2200" dirty="0">
              <a:solidFill>
                <a:srgbClr val="082544"/>
              </a:solidFill>
              <a:latin typeface="Open Sans" panose="020B0606030504020204"/>
            </a:endParaRPr>
          </a:p>
        </p:txBody>
      </p:sp>
      <p:sp>
        <p:nvSpPr>
          <p:cNvPr id="4" name="TextBox 3">
            <a:extLst>
              <a:ext uri="{FF2B5EF4-FFF2-40B4-BE49-F238E27FC236}">
                <a16:creationId xmlns:a16="http://schemas.microsoft.com/office/drawing/2014/main" id="{093AB941-ACB9-C547-8F67-249C37B5F77D}"/>
              </a:ext>
            </a:extLst>
          </p:cNvPr>
          <p:cNvSpPr txBox="1"/>
          <p:nvPr/>
        </p:nvSpPr>
        <p:spPr>
          <a:xfrm>
            <a:off x="602673" y="218568"/>
            <a:ext cx="8328315"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82544"/>
                </a:solidFill>
                <a:effectLst/>
                <a:uLnTx/>
                <a:uFillTx/>
                <a:latin typeface="Open Sans" panose="020B0606030504020204"/>
                <a:ea typeface="+mn-ea"/>
                <a:cs typeface="+mn-cs"/>
              </a:rPr>
              <a:t>When All Else Fails</a:t>
            </a:r>
          </a:p>
        </p:txBody>
      </p:sp>
      <p:sp>
        <p:nvSpPr>
          <p:cNvPr id="5" name="Rectangle 4">
            <a:extLst>
              <a:ext uri="{FF2B5EF4-FFF2-40B4-BE49-F238E27FC236}">
                <a16:creationId xmlns:a16="http://schemas.microsoft.com/office/drawing/2014/main" id="{FB1A5201-C313-1849-8658-0853E809B3B8}"/>
              </a:ext>
            </a:extLst>
          </p:cNvPr>
          <p:cNvSpPr/>
          <p:nvPr/>
        </p:nvSpPr>
        <p:spPr>
          <a:xfrm>
            <a:off x="270162" y="224230"/>
            <a:ext cx="222367" cy="579113"/>
          </a:xfrm>
          <a:prstGeom prst="rect">
            <a:avLst/>
          </a:prstGeom>
          <a:solidFill>
            <a:srgbClr val="008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37276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90CEED8-9462-4171-B8C1-FE80A35C00D3}"/>
              </a:ext>
            </a:extLst>
          </p:cNvPr>
          <p:cNvSpPr txBox="1"/>
          <p:nvPr/>
        </p:nvSpPr>
        <p:spPr>
          <a:xfrm>
            <a:off x="533918" y="926425"/>
            <a:ext cx="8328315" cy="5170646"/>
          </a:xfrm>
          <a:prstGeom prst="rect">
            <a:avLst/>
          </a:prstGeom>
          <a:noFill/>
        </p:spPr>
        <p:txBody>
          <a:bodyPr wrap="square" rtlCol="0">
            <a:spAutoFit/>
          </a:bodyPr>
          <a:lstStyle/>
          <a:p>
            <a:pPr marL="285750" indent="-285750" fontAlgn="base">
              <a:buFont typeface="Arial" panose="020B0604020202020204" pitchFamily="34" charset="0"/>
              <a:buChar char="•"/>
            </a:pPr>
            <a:r>
              <a:rPr lang="en-US" sz="2200" dirty="0">
                <a:solidFill>
                  <a:srgbClr val="082544"/>
                </a:solidFill>
                <a:latin typeface="Open Sans" panose="020B0606030504020204" pitchFamily="34" charset="0"/>
                <a:ea typeface="Open Sans" panose="020B0606030504020204" pitchFamily="34" charset="0"/>
                <a:cs typeface="Open Sans" panose="020B0606030504020204" pitchFamily="34" charset="0"/>
              </a:rPr>
              <a:t>Responding to survivors is neither simple nor easy. The practice asks us to engage situations that are difficult to understand, to empathize with a shattered speaker, and to step back rather than to speak over others. </a:t>
            </a:r>
          </a:p>
          <a:p>
            <a:pPr marL="285750" indent="-285750" fontAlgn="base">
              <a:buFont typeface="Arial" panose="020B0604020202020204" pitchFamily="34" charset="0"/>
              <a:buChar char="•"/>
            </a:pPr>
            <a:r>
              <a:rPr lang="en-US" sz="2200" dirty="0">
                <a:solidFill>
                  <a:srgbClr val="082544"/>
                </a:solidFill>
                <a:latin typeface="Open Sans" panose="020B0606030504020204" pitchFamily="34" charset="0"/>
                <a:ea typeface="Open Sans" panose="020B0606030504020204" pitchFamily="34" charset="0"/>
                <a:cs typeface="Open Sans" panose="020B0606030504020204" pitchFamily="34" charset="0"/>
              </a:rPr>
              <a:t>Responding to sexual violence requires one to open oneself to a high level of vulnerability and accountability and, in some cases, to risk secondary traumatization. Still, it’s better to try and fail than to avoid making an effort. </a:t>
            </a:r>
          </a:p>
          <a:p>
            <a:pPr marL="285750" indent="-285750" fontAlgn="base">
              <a:buFont typeface="Arial" panose="020B0604020202020204" pitchFamily="34" charset="0"/>
              <a:buChar char="•"/>
            </a:pPr>
            <a:r>
              <a:rPr lang="en-US" sz="2200" dirty="0">
                <a:solidFill>
                  <a:srgbClr val="082544"/>
                </a:solidFill>
                <a:latin typeface="Open Sans" panose="020B0606030504020204" pitchFamily="34" charset="0"/>
                <a:ea typeface="Open Sans" panose="020B0606030504020204" pitchFamily="34" charset="0"/>
                <a:cs typeface="Open Sans" panose="020B0606030504020204" pitchFamily="34" charset="0"/>
              </a:rPr>
              <a:t>Listening to trauma will never become easy, but it does become easier. </a:t>
            </a:r>
          </a:p>
          <a:p>
            <a:pPr marL="285750" indent="-285750" fontAlgn="base">
              <a:buFont typeface="Arial" panose="020B0604020202020204" pitchFamily="34" charset="0"/>
              <a:buChar char="•"/>
            </a:pPr>
            <a:r>
              <a:rPr lang="en-US" sz="2200" dirty="0">
                <a:solidFill>
                  <a:srgbClr val="082544"/>
                </a:solidFill>
                <a:latin typeface="Open Sans" panose="020B0606030504020204" pitchFamily="34" charset="0"/>
                <a:ea typeface="Open Sans" panose="020B0606030504020204" pitchFamily="34" charset="0"/>
                <a:cs typeface="Open Sans" panose="020B0606030504020204" pitchFamily="34" charset="0"/>
              </a:rPr>
              <a:t>Conversations about trauma will never be painless, but they can lessen pain.</a:t>
            </a:r>
          </a:p>
          <a:p>
            <a:pPr marL="285750" indent="-285750" fontAlgn="base">
              <a:buFont typeface="Arial" panose="020B0604020202020204" pitchFamily="34" charset="0"/>
              <a:buChar char="•"/>
            </a:pPr>
            <a:r>
              <a:rPr lang="en-US" sz="2200" dirty="0">
                <a:solidFill>
                  <a:srgbClr val="082544"/>
                </a:solidFill>
                <a:latin typeface="Open Sans" panose="020B0606030504020204" pitchFamily="34" charset="0"/>
                <a:ea typeface="Open Sans" panose="020B0606030504020204" pitchFamily="34" charset="0"/>
                <a:cs typeface="Open Sans" panose="020B0606030504020204" pitchFamily="34" charset="0"/>
              </a:rPr>
              <a:t>Be honest and gentle with yourself. If you make a mistake, reorient and try again. </a:t>
            </a:r>
          </a:p>
          <a:p>
            <a:pPr marL="285750" indent="-285750" fontAlgn="base">
              <a:buFont typeface="Arial" panose="020B0604020202020204" pitchFamily="34" charset="0"/>
              <a:buChar char="•"/>
            </a:pPr>
            <a:r>
              <a:rPr lang="en-US" sz="2200" dirty="0">
                <a:solidFill>
                  <a:srgbClr val="082544"/>
                </a:solidFill>
                <a:latin typeface="Open Sans" panose="020B0606030504020204" pitchFamily="34" charset="0"/>
                <a:ea typeface="Open Sans" panose="020B0606030504020204" pitchFamily="34" charset="0"/>
                <a:cs typeface="Open Sans" panose="020B0606030504020204" pitchFamily="34" charset="0"/>
              </a:rPr>
              <a:t>Apologize when appropriate. Keep practicing! </a:t>
            </a:r>
          </a:p>
        </p:txBody>
      </p:sp>
      <p:sp>
        <p:nvSpPr>
          <p:cNvPr id="4" name="TextBox 3">
            <a:extLst>
              <a:ext uri="{FF2B5EF4-FFF2-40B4-BE49-F238E27FC236}">
                <a16:creationId xmlns:a16="http://schemas.microsoft.com/office/drawing/2014/main" id="{AC5928B0-80EE-3342-B800-48598C7A25E4}"/>
              </a:ext>
            </a:extLst>
          </p:cNvPr>
          <p:cNvSpPr txBox="1"/>
          <p:nvPr/>
        </p:nvSpPr>
        <p:spPr>
          <a:xfrm>
            <a:off x="533918" y="186130"/>
            <a:ext cx="8328315"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82544"/>
                </a:solidFill>
                <a:effectLst/>
                <a:uLnTx/>
                <a:uFillTx/>
                <a:latin typeface="Open Sans" panose="020B0606030504020204"/>
                <a:ea typeface="+mn-ea"/>
                <a:cs typeface="+mn-cs"/>
              </a:rPr>
              <a:t>Remember</a:t>
            </a:r>
          </a:p>
        </p:txBody>
      </p:sp>
      <p:sp>
        <p:nvSpPr>
          <p:cNvPr id="5" name="Rectangle 4">
            <a:extLst>
              <a:ext uri="{FF2B5EF4-FFF2-40B4-BE49-F238E27FC236}">
                <a16:creationId xmlns:a16="http://schemas.microsoft.com/office/drawing/2014/main" id="{6CA82B5C-954F-BC40-B223-8E893472D33F}"/>
              </a:ext>
            </a:extLst>
          </p:cNvPr>
          <p:cNvSpPr/>
          <p:nvPr/>
        </p:nvSpPr>
        <p:spPr>
          <a:xfrm>
            <a:off x="201407" y="186130"/>
            <a:ext cx="222367" cy="579113"/>
          </a:xfrm>
          <a:prstGeom prst="rect">
            <a:avLst/>
          </a:prstGeom>
          <a:solidFill>
            <a:srgbClr val="008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96804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EA57F5A-003D-C14B-B7DC-D2D9323F4DC6}"/>
              </a:ext>
            </a:extLst>
          </p:cNvPr>
          <p:cNvSpPr txBox="1"/>
          <p:nvPr/>
        </p:nvSpPr>
        <p:spPr>
          <a:xfrm>
            <a:off x="999472" y="1514188"/>
            <a:ext cx="7207267" cy="5016758"/>
          </a:xfrm>
          <a:prstGeom prst="rect">
            <a:avLst/>
          </a:prstGeom>
          <a:noFill/>
        </p:spPr>
        <p:txBody>
          <a:bodyPr wrap="square" rtlCol="0">
            <a:spAutoFit/>
          </a:bodyPr>
          <a:lstStyle/>
          <a:p>
            <a:pPr marL="342900" indent="-342900">
              <a:buFontTx/>
              <a:buAutoNum type="arabicPeriod"/>
            </a:pPr>
            <a:r>
              <a:rPr lang="en-US" sz="2000" b="1" dirty="0">
                <a:solidFill>
                  <a:srgbClr val="082544"/>
                </a:solidFill>
                <a:latin typeface="Open Sans" panose="020B0606030504020204"/>
              </a:rPr>
              <a:t>Create a space for success</a:t>
            </a:r>
            <a:r>
              <a:rPr lang="en-US" sz="2000" dirty="0">
                <a:solidFill>
                  <a:srgbClr val="082544"/>
                </a:solidFill>
                <a:latin typeface="Open Sans" panose="020B0606030504020204"/>
              </a:rPr>
              <a:t>: Don’t panic. Familiarize yourself with how survivors process trauma. Learn about hyperarousal, constriction, and/or intrusion.</a:t>
            </a:r>
            <a:br>
              <a:rPr lang="en-US" sz="2000" dirty="0">
                <a:solidFill>
                  <a:srgbClr val="082544"/>
                </a:solidFill>
                <a:latin typeface="Open Sans" panose="020B0606030504020204"/>
              </a:rPr>
            </a:br>
            <a:endParaRPr lang="en-US" sz="2000" dirty="0">
              <a:solidFill>
                <a:srgbClr val="082544"/>
              </a:solidFill>
              <a:latin typeface="Open Sans" panose="020B0606030504020204"/>
            </a:endParaRPr>
          </a:p>
          <a:p>
            <a:pPr marL="342900" indent="-342900">
              <a:buFontTx/>
              <a:buAutoNum type="arabicPeriod"/>
            </a:pPr>
            <a:r>
              <a:rPr lang="en-US" sz="2000" b="1" dirty="0">
                <a:solidFill>
                  <a:srgbClr val="082544"/>
                </a:solidFill>
                <a:latin typeface="Open Sans" panose="020B0606030504020204"/>
              </a:rPr>
              <a:t>Ground the witness </a:t>
            </a:r>
            <a:r>
              <a:rPr lang="en-US" sz="2000" dirty="0">
                <a:solidFill>
                  <a:srgbClr val="082544"/>
                </a:solidFill>
                <a:latin typeface="Open Sans" panose="020B0606030504020204"/>
              </a:rPr>
              <a:t>before, during, and after examination. Practice physical, mental, and soothing techniques.</a:t>
            </a:r>
            <a:br>
              <a:rPr lang="en-US" sz="2000" dirty="0">
                <a:solidFill>
                  <a:srgbClr val="082544"/>
                </a:solidFill>
                <a:latin typeface="Open Sans" panose="020B0606030504020204"/>
              </a:rPr>
            </a:br>
            <a:endParaRPr lang="en-US" sz="2000" dirty="0">
              <a:solidFill>
                <a:srgbClr val="082544"/>
              </a:solidFill>
              <a:latin typeface="Open Sans" panose="020B0606030504020204"/>
            </a:endParaRPr>
          </a:p>
          <a:p>
            <a:pPr marL="342900" indent="-342900">
              <a:buFontTx/>
              <a:buAutoNum type="arabicPeriod"/>
            </a:pPr>
            <a:r>
              <a:rPr lang="en-US" sz="2000" b="1" dirty="0">
                <a:solidFill>
                  <a:srgbClr val="082544"/>
                </a:solidFill>
                <a:latin typeface="Open Sans" panose="020B0606030504020204"/>
              </a:rPr>
              <a:t>Communicate</a:t>
            </a:r>
            <a:r>
              <a:rPr lang="en-US" sz="2000" dirty="0">
                <a:solidFill>
                  <a:srgbClr val="082544"/>
                </a:solidFill>
                <a:latin typeface="Open Sans" panose="020B0606030504020204"/>
              </a:rPr>
              <a:t>: </a:t>
            </a:r>
            <a:r>
              <a:rPr lang="en-US" sz="2000" b="1" dirty="0">
                <a:solidFill>
                  <a:srgbClr val="082544"/>
                </a:solidFill>
                <a:latin typeface="Open Sans" panose="020B0606030504020204"/>
              </a:rPr>
              <a:t>Don’t</a:t>
            </a:r>
            <a:r>
              <a:rPr lang="en-US" sz="2000" dirty="0">
                <a:solidFill>
                  <a:srgbClr val="082544"/>
                </a:solidFill>
                <a:latin typeface="Open Sans" panose="020B0606030504020204"/>
              </a:rPr>
              <a:t> become emotional, make promises, blame, disbelieve, insist, touch, or assume. </a:t>
            </a:r>
            <a:r>
              <a:rPr lang="en-US" sz="2000" b="1" dirty="0">
                <a:solidFill>
                  <a:srgbClr val="082544"/>
                </a:solidFill>
                <a:latin typeface="Open Sans" panose="020B0606030504020204"/>
              </a:rPr>
              <a:t>Do</a:t>
            </a:r>
            <a:r>
              <a:rPr lang="en-US" sz="2000" dirty="0">
                <a:solidFill>
                  <a:srgbClr val="082544"/>
                </a:solidFill>
                <a:latin typeface="Open Sans" panose="020B0606030504020204"/>
              </a:rPr>
              <a:t> be honest, listen, validate, ask what the survivor wants, and offer support.</a:t>
            </a:r>
            <a:br>
              <a:rPr lang="en-US" sz="2000" dirty="0">
                <a:solidFill>
                  <a:srgbClr val="082544"/>
                </a:solidFill>
                <a:latin typeface="Open Sans" panose="020B0606030504020204"/>
              </a:rPr>
            </a:br>
            <a:endParaRPr lang="en-US" sz="2000" dirty="0">
              <a:solidFill>
                <a:srgbClr val="082544"/>
              </a:solidFill>
              <a:latin typeface="Open Sans" panose="020B0606030504020204"/>
            </a:endParaRPr>
          </a:p>
          <a:p>
            <a:pPr marL="342900" indent="-342900">
              <a:buAutoNum type="arabicPeriod"/>
            </a:pPr>
            <a:r>
              <a:rPr lang="en-US" sz="2000" b="1" dirty="0">
                <a:solidFill>
                  <a:srgbClr val="082544"/>
                </a:solidFill>
                <a:latin typeface="Open Sans" panose="020B0606030504020204"/>
              </a:rPr>
              <a:t>When All Else Fails</a:t>
            </a:r>
            <a:r>
              <a:rPr lang="en-US" sz="2000" dirty="0">
                <a:solidFill>
                  <a:srgbClr val="082544"/>
                </a:solidFill>
                <a:latin typeface="Open Sans" panose="020B0606030504020204"/>
              </a:rPr>
              <a:t>: Be gentle with the witness and yourself. Reorient. Apologize. Try again. Practice!</a:t>
            </a:r>
          </a:p>
          <a:p>
            <a:pPr marL="342900" indent="-342900">
              <a:buAutoNum type="arabicPeriod"/>
            </a:pPr>
            <a:endParaRPr lang="en-US" sz="2000" dirty="0">
              <a:solidFill>
                <a:srgbClr val="082544"/>
              </a:solidFill>
            </a:endParaRPr>
          </a:p>
        </p:txBody>
      </p:sp>
    </p:spTree>
    <p:extLst>
      <p:ext uri="{BB962C8B-B14F-4D97-AF65-F5344CB8AC3E}">
        <p14:creationId xmlns:p14="http://schemas.microsoft.com/office/powerpoint/2010/main" val="41226705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6F57372-40E4-6B49-956A-9573BDF3FCB7}"/>
              </a:ext>
            </a:extLst>
          </p:cNvPr>
          <p:cNvSpPr txBox="1"/>
          <p:nvPr/>
        </p:nvSpPr>
        <p:spPr>
          <a:xfrm>
            <a:off x="971080" y="1255943"/>
            <a:ext cx="7144220" cy="5078313"/>
          </a:xfrm>
          <a:prstGeom prst="rect">
            <a:avLst/>
          </a:prstGeom>
          <a:noFill/>
        </p:spPr>
        <p:txBody>
          <a:bodyPr wrap="square" rtlCol="0">
            <a:spAutoFit/>
          </a:bodyPr>
          <a:lstStyle/>
          <a:p>
            <a:pPr fontAlgn="base"/>
            <a:r>
              <a:rPr lang="en-US" b="1" dirty="0">
                <a:latin typeface="Open Sans" panose="020B0606030504020204" pitchFamily="34" charset="0"/>
                <a:ea typeface="Open Sans" panose="020B0606030504020204" pitchFamily="34" charset="0"/>
                <a:cs typeface="Open Sans" panose="020B0606030504020204" pitchFamily="34" charset="0"/>
                <a:hlinkClick r:id="rId2"/>
              </a:rPr>
              <a:t>National Sexual Assault Hotline</a:t>
            </a:r>
            <a:r>
              <a:rPr lang="en-US" dirty="0">
                <a:latin typeface="Open Sans" panose="020B0606030504020204" pitchFamily="34" charset="0"/>
                <a:ea typeface="Open Sans" panose="020B0606030504020204" pitchFamily="34" charset="0"/>
                <a:cs typeface="Open Sans" panose="020B0606030504020204" pitchFamily="34" charset="0"/>
              </a:rPr>
              <a:t>: National hotline, operated by </a:t>
            </a:r>
            <a:r>
              <a:rPr lang="en-US" b="1" dirty="0">
                <a:latin typeface="Open Sans" panose="020B0606030504020204" pitchFamily="34" charset="0"/>
                <a:ea typeface="Open Sans" panose="020B0606030504020204" pitchFamily="34" charset="0"/>
                <a:cs typeface="Open Sans" panose="020B0606030504020204" pitchFamily="34" charset="0"/>
                <a:hlinkClick r:id="rId3"/>
              </a:rPr>
              <a:t>RAINN</a:t>
            </a:r>
            <a:r>
              <a:rPr lang="en-US" dirty="0">
                <a:latin typeface="Open Sans" panose="020B0606030504020204" pitchFamily="34" charset="0"/>
                <a:ea typeface="Open Sans" panose="020B0606030504020204" pitchFamily="34" charset="0"/>
                <a:cs typeface="Open Sans" panose="020B0606030504020204" pitchFamily="34" charset="0"/>
              </a:rPr>
              <a:t>, that serves people affected by sexual violence. Automatically routes the caller to the nearest sexual assault service provider. 800.656.HOPE</a:t>
            </a:r>
          </a:p>
          <a:p>
            <a:pPr fontAlgn="base"/>
            <a:endParaRPr lang="en-US" dirty="0">
              <a:latin typeface="Open Sans" panose="020B0606030504020204" pitchFamily="34" charset="0"/>
              <a:ea typeface="Open Sans" panose="020B0606030504020204" pitchFamily="34" charset="0"/>
              <a:cs typeface="Open Sans" panose="020B0606030504020204" pitchFamily="34" charset="0"/>
            </a:endParaRPr>
          </a:p>
          <a:p>
            <a:pPr fontAlgn="base"/>
            <a:r>
              <a:rPr lang="en-US" b="1" dirty="0">
                <a:latin typeface="Open Sans" panose="020B0606030504020204" pitchFamily="34" charset="0"/>
                <a:ea typeface="Open Sans" panose="020B0606030504020204" pitchFamily="34" charset="0"/>
                <a:cs typeface="Open Sans" panose="020B0606030504020204" pitchFamily="34" charset="0"/>
                <a:hlinkClick r:id="rId4"/>
              </a:rPr>
              <a:t>National Online Resource Center on Violence Against Women</a:t>
            </a:r>
            <a:r>
              <a:rPr lang="en-US" dirty="0">
                <a:latin typeface="Open Sans" panose="020B0606030504020204" pitchFamily="34" charset="0"/>
                <a:ea typeface="Open Sans" panose="020B0606030504020204" pitchFamily="34" charset="0"/>
                <a:cs typeface="Open Sans" panose="020B0606030504020204" pitchFamily="34" charset="0"/>
              </a:rPr>
              <a:t>: A resource library home of thousands of materials on violence against women, with attention to intersections with other forms of oppression.</a:t>
            </a:r>
          </a:p>
          <a:p>
            <a:pPr fontAlgn="base"/>
            <a:endParaRPr lang="en-US" dirty="0">
              <a:latin typeface="Open Sans" panose="020B0606030504020204" pitchFamily="34" charset="0"/>
              <a:ea typeface="Open Sans" panose="020B0606030504020204" pitchFamily="34" charset="0"/>
              <a:cs typeface="Open Sans" panose="020B0606030504020204" pitchFamily="34" charset="0"/>
            </a:endParaRPr>
          </a:p>
          <a:p>
            <a:pPr fontAlgn="base"/>
            <a:r>
              <a:rPr lang="en-US" b="1" dirty="0">
                <a:latin typeface="Open Sans" panose="020B0606030504020204" pitchFamily="34" charset="0"/>
                <a:ea typeface="Open Sans" panose="020B0606030504020204" pitchFamily="34" charset="0"/>
                <a:cs typeface="Open Sans" panose="020B0606030504020204" pitchFamily="34" charset="0"/>
                <a:hlinkClick r:id="rId5"/>
              </a:rPr>
              <a:t>NotAlone.gov</a:t>
            </a:r>
            <a:r>
              <a:rPr lang="en-US" dirty="0">
                <a:latin typeface="Open Sans" panose="020B0606030504020204" pitchFamily="34" charset="0"/>
                <a:ea typeface="Open Sans" panose="020B0606030504020204" pitchFamily="34" charset="0"/>
                <a:cs typeface="Open Sans" panose="020B0606030504020204" pitchFamily="34" charset="0"/>
              </a:rPr>
              <a:t>: A government website dedicated to educating students and schools about Title IX and sexual assault.</a:t>
            </a:r>
          </a:p>
          <a:p>
            <a:pPr fontAlgn="base"/>
            <a:endParaRPr lang="en-US" dirty="0">
              <a:latin typeface="Open Sans" panose="020B0606030504020204" pitchFamily="34" charset="0"/>
              <a:ea typeface="Open Sans" panose="020B0606030504020204" pitchFamily="34" charset="0"/>
              <a:cs typeface="Open Sans" panose="020B0606030504020204" pitchFamily="34" charset="0"/>
            </a:endParaRPr>
          </a:p>
          <a:p>
            <a:pPr fontAlgn="base"/>
            <a:r>
              <a:rPr lang="en-US" b="1" dirty="0">
                <a:latin typeface="Open Sans" panose="020B0606030504020204" pitchFamily="34" charset="0"/>
                <a:ea typeface="Open Sans" panose="020B0606030504020204" pitchFamily="34" charset="0"/>
                <a:cs typeface="Open Sans" panose="020B0606030504020204" pitchFamily="34" charset="0"/>
                <a:hlinkClick r:id="rId6"/>
              </a:rPr>
              <a:t>Know Your IX</a:t>
            </a:r>
            <a:r>
              <a:rPr lang="en-US" dirty="0">
                <a:latin typeface="Open Sans" panose="020B0606030504020204" pitchFamily="34" charset="0"/>
                <a:ea typeface="Open Sans" panose="020B0606030504020204" pitchFamily="34" charset="0"/>
                <a:cs typeface="Open Sans" panose="020B0606030504020204" pitchFamily="34" charset="0"/>
              </a:rPr>
              <a:t>: Provides information for students about their Title IX rights.</a:t>
            </a:r>
          </a:p>
          <a:p>
            <a:pPr fontAlgn="base"/>
            <a:endParaRPr lang="en-US" dirty="0">
              <a:latin typeface="Open Sans" panose="020B0606030504020204" pitchFamily="34" charset="0"/>
              <a:ea typeface="Open Sans" panose="020B0606030504020204" pitchFamily="34" charset="0"/>
              <a:cs typeface="Open Sans" panose="020B0606030504020204" pitchFamily="34" charset="0"/>
            </a:endParaRPr>
          </a:p>
          <a:p>
            <a:pPr fontAlgn="base"/>
            <a:r>
              <a:rPr lang="en-US" b="1" dirty="0">
                <a:latin typeface="Open Sans" panose="020B0606030504020204" pitchFamily="34" charset="0"/>
                <a:ea typeface="Open Sans" panose="020B0606030504020204" pitchFamily="34" charset="0"/>
                <a:cs typeface="Open Sans" panose="020B0606030504020204" pitchFamily="34" charset="0"/>
                <a:hlinkClick r:id="rId7"/>
              </a:rPr>
              <a:t>End Rape on Campus</a:t>
            </a:r>
            <a:r>
              <a:rPr lang="en-US" dirty="0">
                <a:latin typeface="Open Sans" panose="020B0606030504020204" pitchFamily="34" charset="0"/>
                <a:ea typeface="Open Sans" panose="020B0606030504020204" pitchFamily="34" charset="0"/>
                <a:cs typeface="Open Sans" panose="020B0606030504020204" pitchFamily="34" charset="0"/>
              </a:rPr>
              <a:t>: An advocacy organization, dedicated to assisting students file Title IX complaints.</a:t>
            </a:r>
          </a:p>
        </p:txBody>
      </p:sp>
    </p:spTree>
    <p:extLst>
      <p:ext uri="{BB962C8B-B14F-4D97-AF65-F5344CB8AC3E}">
        <p14:creationId xmlns:p14="http://schemas.microsoft.com/office/powerpoint/2010/main" val="3508061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4396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3FA6F1C5-5424-484A-886B-2AD65B750A9A}"/>
              </a:ext>
            </a:extLst>
          </p:cNvPr>
          <p:cNvSpPr>
            <a:spLocks noGrp="1"/>
          </p:cNvSpPr>
          <p:nvPr>
            <p:ph type="body" sz="quarter" idx="10"/>
          </p:nvPr>
        </p:nvSpPr>
        <p:spPr/>
        <p:txBody>
          <a:bodyPr/>
          <a:lstStyle/>
          <a:p>
            <a:r>
              <a:rPr lang="en-US" dirty="0"/>
              <a:t>1</a:t>
            </a:r>
          </a:p>
        </p:txBody>
      </p:sp>
      <p:sp>
        <p:nvSpPr>
          <p:cNvPr id="2" name="Title 1">
            <a:extLst>
              <a:ext uri="{FF2B5EF4-FFF2-40B4-BE49-F238E27FC236}">
                <a16:creationId xmlns:a16="http://schemas.microsoft.com/office/drawing/2014/main" id="{C3611F3E-1591-4E93-9E34-0FC5A915FD98}"/>
              </a:ext>
            </a:extLst>
          </p:cNvPr>
          <p:cNvSpPr>
            <a:spLocks noGrp="1"/>
          </p:cNvSpPr>
          <p:nvPr>
            <p:ph type="title" idx="4294967295"/>
          </p:nvPr>
        </p:nvSpPr>
        <p:spPr>
          <a:xfrm>
            <a:off x="938673" y="5461461"/>
            <a:ext cx="7679810" cy="939340"/>
          </a:xfrm>
          <a:prstGeom prst="rect">
            <a:avLst/>
          </a:prstGeom>
        </p:spPr>
        <p:txBody>
          <a:bodyPr anchor="ct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Creating the Space for Success</a:t>
            </a:r>
          </a:p>
        </p:txBody>
      </p:sp>
    </p:spTree>
    <p:extLst>
      <p:ext uri="{BB962C8B-B14F-4D97-AF65-F5344CB8AC3E}">
        <p14:creationId xmlns:p14="http://schemas.microsoft.com/office/powerpoint/2010/main" val="38210728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12A19D5-E8BC-4071-AC4D-744FCC8FF4E0}"/>
              </a:ext>
            </a:extLst>
          </p:cNvPr>
          <p:cNvSpPr txBox="1"/>
          <p:nvPr/>
        </p:nvSpPr>
        <p:spPr>
          <a:xfrm>
            <a:off x="607867" y="296247"/>
            <a:ext cx="7959437"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82544"/>
                </a:solidFill>
                <a:effectLst/>
                <a:uLnTx/>
                <a:uFillTx/>
                <a:latin typeface="Open Sans" panose="020B0606030504020204"/>
                <a:ea typeface="+mn-ea"/>
                <a:cs typeface="+mn-cs"/>
              </a:rPr>
              <a:t>History and Context:</a:t>
            </a:r>
            <a:br>
              <a:rPr kumimoji="0" lang="en-US" sz="3200" b="1" i="0" u="none" strike="noStrike" kern="1200" cap="none" spc="0" normalizeH="0" baseline="0" noProof="0" dirty="0">
                <a:ln>
                  <a:noFill/>
                </a:ln>
                <a:solidFill>
                  <a:srgbClr val="082544"/>
                </a:solidFill>
                <a:effectLst/>
                <a:uLnTx/>
                <a:uFillTx/>
                <a:latin typeface="Open Sans" panose="020B0606030504020204"/>
                <a:ea typeface="+mn-ea"/>
                <a:cs typeface="+mn-cs"/>
              </a:rPr>
            </a:br>
            <a:r>
              <a:rPr kumimoji="0" lang="en-US" sz="3200" b="1" i="0" u="none" strike="noStrike" kern="1200" cap="none" spc="0" normalizeH="0" baseline="0" noProof="0" dirty="0">
                <a:ln>
                  <a:noFill/>
                </a:ln>
                <a:solidFill>
                  <a:srgbClr val="082544"/>
                </a:solidFill>
                <a:effectLst/>
                <a:uLnTx/>
                <a:uFillTx/>
                <a:latin typeface="Open Sans" panose="020B0606030504020204"/>
                <a:ea typeface="+mn-ea"/>
                <a:cs typeface="+mn-cs"/>
              </a:rPr>
              <a:t>2020 Amendments to Title IX</a:t>
            </a:r>
          </a:p>
        </p:txBody>
      </p:sp>
      <p:sp>
        <p:nvSpPr>
          <p:cNvPr id="3" name="TextBox 2">
            <a:extLst>
              <a:ext uri="{FF2B5EF4-FFF2-40B4-BE49-F238E27FC236}">
                <a16:creationId xmlns:a16="http://schemas.microsoft.com/office/drawing/2014/main" id="{190CEED8-9462-4171-B8C1-FE80A35C00D3}"/>
              </a:ext>
            </a:extLst>
          </p:cNvPr>
          <p:cNvSpPr txBox="1"/>
          <p:nvPr/>
        </p:nvSpPr>
        <p:spPr>
          <a:xfrm>
            <a:off x="607867" y="1658389"/>
            <a:ext cx="8236875" cy="3785652"/>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82544"/>
                </a:solidFill>
                <a:effectLst/>
                <a:uLnTx/>
                <a:uFillTx/>
                <a:latin typeface="Open Sans" panose="020B0606030504020204"/>
              </a:rPr>
              <a:t>In 2020, Former United States Secretary of Education, Betsy DeVos, revised Title IX policy to include live hearings with cross-examinations.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400" dirty="0">
              <a:solidFill>
                <a:srgbClr val="082544"/>
              </a:solidFill>
              <a:latin typeface="Open Sans" panose="020B0606030504020204"/>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srgbClr val="082544"/>
                </a:solidFill>
                <a:latin typeface="Open Sans" panose="020B0606030504020204"/>
              </a:rPr>
              <a:t>The next US Secretary o</a:t>
            </a:r>
            <a:r>
              <a:rPr kumimoji="0" lang="en-US" sz="2400" b="0" i="0" u="none" strike="noStrike" kern="1200" cap="none" spc="0" normalizeH="0" baseline="0" noProof="0" dirty="0">
                <a:ln>
                  <a:noFill/>
                </a:ln>
                <a:solidFill>
                  <a:srgbClr val="082544"/>
                </a:solidFill>
                <a:effectLst/>
                <a:uLnTx/>
                <a:uFillTx/>
                <a:latin typeface="Open Sans" panose="020B0606030504020204"/>
              </a:rPr>
              <a:t>f Education may revise this policy, but it will take time to do so.</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400" dirty="0">
              <a:solidFill>
                <a:srgbClr val="082544"/>
              </a:solidFill>
              <a:latin typeface="Open Sans" panose="020B0606030504020204"/>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srgbClr val="082544"/>
                </a:solidFill>
                <a:latin typeface="Open Sans" panose="020B0606030504020204"/>
              </a:rPr>
              <a:t>While cross-examinations continue, how can we support witnesses through a difficult, potentially traumatizing, process?</a:t>
            </a:r>
            <a:endParaRPr kumimoji="0" lang="en-US" sz="2400" b="0" i="0" u="none" strike="noStrike" kern="1200" cap="none" spc="0" normalizeH="0" baseline="0" noProof="0" dirty="0">
              <a:ln>
                <a:noFill/>
              </a:ln>
              <a:solidFill>
                <a:srgbClr val="082544"/>
              </a:solidFill>
              <a:effectLst/>
              <a:uLnTx/>
              <a:uFillTx/>
              <a:latin typeface="Open Sans" panose="020B0606030504020204"/>
            </a:endParaRPr>
          </a:p>
        </p:txBody>
      </p:sp>
      <p:sp>
        <p:nvSpPr>
          <p:cNvPr id="9" name="Rectangle 8">
            <a:extLst>
              <a:ext uri="{FF2B5EF4-FFF2-40B4-BE49-F238E27FC236}">
                <a16:creationId xmlns:a16="http://schemas.microsoft.com/office/drawing/2014/main" id="{83FFE4E9-DA5D-6F4F-B660-A609CFA78EAC}"/>
              </a:ext>
            </a:extLst>
          </p:cNvPr>
          <p:cNvSpPr/>
          <p:nvPr/>
        </p:nvSpPr>
        <p:spPr>
          <a:xfrm>
            <a:off x="275356" y="301909"/>
            <a:ext cx="222367" cy="107721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03609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90CEED8-9462-4171-B8C1-FE80A35C00D3}"/>
              </a:ext>
            </a:extLst>
          </p:cNvPr>
          <p:cNvSpPr txBox="1"/>
          <p:nvPr/>
        </p:nvSpPr>
        <p:spPr>
          <a:xfrm>
            <a:off x="497723" y="1015192"/>
            <a:ext cx="8484176" cy="5509200"/>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82544"/>
                </a:solidFill>
                <a:effectLst/>
                <a:uLnTx/>
                <a:uFillTx/>
                <a:latin typeface="Open Sans" panose="020B0606030504020204"/>
              </a:rPr>
              <a:t>Victim advocacy groups argue that cross-examining witnesses during Title IX hearings will retraumatize survivors and will discourage them from reporting.</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200" dirty="0">
              <a:solidFill>
                <a:srgbClr val="082544"/>
              </a:solidFill>
              <a:latin typeface="Open Sans" panose="020B0606030504020204"/>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200" dirty="0">
                <a:solidFill>
                  <a:srgbClr val="082544"/>
                </a:solidFill>
                <a:latin typeface="Open Sans" panose="020B0606030504020204"/>
              </a:rPr>
              <a:t>Sexual assault is already under-reported, in part due to fear of process.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srgbClr val="082544"/>
              </a:solidFill>
              <a:effectLst/>
              <a:uLnTx/>
              <a:uFillTx/>
              <a:latin typeface="Open Sans" panose="020B0606030504020204"/>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82544"/>
                </a:solidFill>
                <a:effectLst/>
                <a:uLnTx/>
                <a:uFillTx/>
                <a:latin typeface="Open Sans" panose="020B0606030504020204"/>
              </a:rPr>
              <a:t>Cross-examination can also be traumatizing for responding parties.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srgbClr val="082544"/>
              </a:solidFill>
              <a:effectLst/>
              <a:uLnTx/>
              <a:uFillTx/>
              <a:latin typeface="Open Sans" panose="020B0606030504020204"/>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082544"/>
                </a:solidFill>
                <a:effectLst/>
                <a:uLnTx/>
                <a:uFillTx/>
                <a:latin typeface="Open Sans" panose="020B0606030504020204"/>
              </a:rPr>
              <a:t>Attorneys fear that universities are under-prepared to implement live hearings.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200" dirty="0">
              <a:solidFill>
                <a:srgbClr val="082544"/>
              </a:solidFill>
              <a:latin typeface="Open Sans" panose="020B0606030504020204"/>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200" dirty="0">
                <a:solidFill>
                  <a:srgbClr val="082544"/>
                </a:solidFill>
                <a:latin typeface="Open Sans" panose="020B0606030504020204"/>
              </a:rPr>
              <a:t>We can’t change the process, but we can make the process less shattering.</a:t>
            </a:r>
            <a:endParaRPr kumimoji="0" lang="en-US" sz="2200" b="0" i="0" u="none" strike="noStrike" kern="1200" cap="none" spc="0" normalizeH="0" baseline="0" noProof="0" dirty="0">
              <a:ln>
                <a:noFill/>
              </a:ln>
              <a:solidFill>
                <a:srgbClr val="082544"/>
              </a:solidFill>
              <a:effectLst/>
              <a:uLnTx/>
              <a:uFillTx/>
              <a:latin typeface="Open Sans" panose="020B0606030504020204"/>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srgbClr val="082544"/>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4DCB9E81-6059-C54E-AC26-E75853063003}"/>
              </a:ext>
            </a:extLst>
          </p:cNvPr>
          <p:cNvSpPr txBox="1"/>
          <p:nvPr/>
        </p:nvSpPr>
        <p:spPr>
          <a:xfrm>
            <a:off x="607867" y="296247"/>
            <a:ext cx="7959437"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82544"/>
                </a:solidFill>
                <a:effectLst/>
                <a:uLnTx/>
                <a:uFillTx/>
                <a:latin typeface="Open Sans" panose="020B0606030504020204"/>
                <a:ea typeface="+mn-ea"/>
                <a:cs typeface="+mn-cs"/>
              </a:rPr>
              <a:t>Title IX Cross-Examinations</a:t>
            </a:r>
          </a:p>
        </p:txBody>
      </p:sp>
      <p:sp>
        <p:nvSpPr>
          <p:cNvPr id="5" name="Rectangle 4">
            <a:extLst>
              <a:ext uri="{FF2B5EF4-FFF2-40B4-BE49-F238E27FC236}">
                <a16:creationId xmlns:a16="http://schemas.microsoft.com/office/drawing/2014/main" id="{1CE9E595-2957-4549-9162-167EF088595F}"/>
              </a:ext>
            </a:extLst>
          </p:cNvPr>
          <p:cNvSpPr/>
          <p:nvPr/>
        </p:nvSpPr>
        <p:spPr>
          <a:xfrm>
            <a:off x="275356" y="301909"/>
            <a:ext cx="222367" cy="579113"/>
          </a:xfrm>
          <a:prstGeom prst="rect">
            <a:avLst/>
          </a:prstGeom>
          <a:solidFill>
            <a:srgbClr val="008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39253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CBAD420-17C0-194E-9013-B9ADD166CB1E}"/>
              </a:ext>
            </a:extLst>
          </p:cNvPr>
          <p:cNvSpPr txBox="1"/>
          <p:nvPr/>
        </p:nvSpPr>
        <p:spPr>
          <a:xfrm>
            <a:off x="607867" y="1166842"/>
            <a:ext cx="8136084" cy="4524315"/>
          </a:xfrm>
          <a:prstGeom prst="rect">
            <a:avLst/>
          </a:prstGeom>
          <a:noFill/>
        </p:spPr>
        <p:txBody>
          <a:bodyPr wrap="square" rtlCol="0">
            <a:spAutoFit/>
          </a:bodyPr>
          <a:lstStyle/>
          <a:p>
            <a:pPr marR="0" lvl="0" algn="l" defTabSz="457200" rtl="0" eaLnBrk="1" fontAlgn="auto" latinLnBrk="0" hangingPunct="1">
              <a:lnSpc>
                <a:spcPct val="100000"/>
              </a:lnSpc>
              <a:spcBef>
                <a:spcPts val="0"/>
              </a:spcBef>
              <a:spcAft>
                <a:spcPts val="0"/>
              </a:spcAft>
              <a:buClrTx/>
              <a:buSzTx/>
              <a:tabLst/>
              <a:defRPr/>
            </a:pPr>
            <a:r>
              <a:rPr lang="en-US" sz="2400" dirty="0">
                <a:solidFill>
                  <a:prstClr val="black"/>
                </a:solidFill>
                <a:latin typeface="Open Sans" panose="020B0606030504020204"/>
              </a:rPr>
              <a:t>To navigate the hearing process, we need to understand:</a:t>
            </a:r>
            <a:br>
              <a:rPr lang="en-US" sz="2400" dirty="0">
                <a:solidFill>
                  <a:prstClr val="black"/>
                </a:solidFill>
                <a:latin typeface="Open Sans" panose="020B0606030504020204"/>
              </a:rPr>
            </a:br>
            <a:endParaRPr lang="en-US" sz="2400" dirty="0">
              <a:solidFill>
                <a:prstClr val="black"/>
              </a:solidFill>
              <a:latin typeface="Open Sans" panose="020B0606030504020204"/>
            </a:endParaRPr>
          </a:p>
          <a:p>
            <a:pPr lvl="1">
              <a:defRPr/>
            </a:pPr>
            <a:r>
              <a:rPr lang="en-US" sz="2400" dirty="0">
                <a:solidFill>
                  <a:prstClr val="black"/>
                </a:solidFill>
                <a:latin typeface="Open Sans" panose="020B0606030504020204"/>
              </a:rPr>
              <a:t>1. How people tend to </a:t>
            </a:r>
            <a:r>
              <a:rPr lang="en-US" sz="2400" i="1" dirty="0">
                <a:solidFill>
                  <a:prstClr val="black"/>
                </a:solidFill>
                <a:latin typeface="Open Sans" panose="020B0606030504020204"/>
              </a:rPr>
              <a:t>react</a:t>
            </a:r>
            <a:r>
              <a:rPr lang="en-US" sz="2400" dirty="0">
                <a:solidFill>
                  <a:prstClr val="black"/>
                </a:solidFill>
                <a:latin typeface="Open Sans" panose="020B0606030504020204"/>
              </a:rPr>
              <a:t> when traumatized (focus on survivors)</a:t>
            </a:r>
          </a:p>
          <a:p>
            <a:pPr marL="1200150" lvl="2" indent="-285750">
              <a:buFont typeface="Arial" panose="020B0604020202020204" pitchFamily="34" charset="0"/>
              <a:buChar char="•"/>
              <a:defRPr/>
            </a:pPr>
            <a:r>
              <a:rPr lang="en-US" sz="2400" dirty="0">
                <a:solidFill>
                  <a:prstClr val="black"/>
                </a:solidFill>
                <a:latin typeface="Open Sans" panose="020B0606030504020204"/>
              </a:rPr>
              <a:t>Look for signs, signals of trauma</a:t>
            </a:r>
          </a:p>
          <a:p>
            <a:pPr marL="1200150" lvl="2" indent="-285750">
              <a:buFont typeface="Arial" panose="020B0604020202020204" pitchFamily="34" charset="0"/>
              <a:buChar char="•"/>
              <a:defRPr/>
            </a:pPr>
            <a:r>
              <a:rPr lang="en-US" sz="2400" dirty="0">
                <a:solidFill>
                  <a:prstClr val="black"/>
                </a:solidFill>
                <a:latin typeface="Open Sans" panose="020B0606030504020204"/>
              </a:rPr>
              <a:t>Help support witness through a traumatic situation (trauma-informed care)</a:t>
            </a:r>
            <a:br>
              <a:rPr lang="en-US" sz="2400" dirty="0">
                <a:solidFill>
                  <a:prstClr val="black"/>
                </a:solidFill>
                <a:latin typeface="Open Sans" panose="020B0606030504020204"/>
              </a:rPr>
            </a:br>
            <a:endParaRPr lang="en-US" sz="2400" dirty="0">
              <a:solidFill>
                <a:prstClr val="black"/>
              </a:solidFill>
              <a:latin typeface="Open Sans" panose="020B0606030504020204"/>
            </a:endParaRPr>
          </a:p>
          <a:p>
            <a:pPr lvl="1">
              <a:defRPr/>
            </a:pPr>
            <a:r>
              <a:rPr kumimoji="0" lang="en-US" sz="2400" b="0" i="0" u="none" strike="noStrike" kern="1200" cap="none" spc="0" normalizeH="0" baseline="0" noProof="0" dirty="0">
                <a:ln>
                  <a:noFill/>
                </a:ln>
                <a:solidFill>
                  <a:prstClr val="black"/>
                </a:solidFill>
                <a:effectLst/>
                <a:uLnTx/>
                <a:uFillTx/>
                <a:latin typeface="Open Sans" panose="020B0606030504020204"/>
              </a:rPr>
              <a:t>2. How people tend to </a:t>
            </a:r>
            <a:r>
              <a:rPr kumimoji="0" lang="en-US" sz="2400" b="0" i="1" u="none" strike="noStrike" kern="1200" cap="none" spc="0" normalizeH="0" baseline="0" noProof="0" dirty="0">
                <a:ln>
                  <a:noFill/>
                </a:ln>
                <a:solidFill>
                  <a:prstClr val="black"/>
                </a:solidFill>
                <a:effectLst/>
                <a:uLnTx/>
                <a:uFillTx/>
                <a:latin typeface="Open Sans" panose="020B0606030504020204"/>
              </a:rPr>
              <a:t>respond </a:t>
            </a:r>
            <a:r>
              <a:rPr kumimoji="0" lang="en-US" sz="2400" b="0" u="none" strike="noStrike" kern="1200" cap="none" spc="0" normalizeH="0" baseline="0" noProof="0" dirty="0">
                <a:ln>
                  <a:noFill/>
                </a:ln>
                <a:solidFill>
                  <a:prstClr val="black"/>
                </a:solidFill>
                <a:effectLst/>
                <a:uLnTx/>
                <a:uFillTx/>
                <a:latin typeface="Open Sans" panose="020B0606030504020204"/>
              </a:rPr>
              <a:t>to others’ trauma (focus on responders)</a:t>
            </a:r>
          </a:p>
          <a:p>
            <a:pPr marL="1200150" lvl="2" indent="-285750">
              <a:buFont typeface="Arial" panose="020B0604020202020204" pitchFamily="34" charset="0"/>
              <a:buChar char="•"/>
              <a:defRPr/>
            </a:pPr>
            <a:r>
              <a:rPr lang="en-US" sz="2400" dirty="0">
                <a:solidFill>
                  <a:prstClr val="black"/>
                </a:solidFill>
                <a:latin typeface="Open Sans" panose="020B0606030504020204"/>
              </a:rPr>
              <a:t>Avoid pitfalls and potential harm</a:t>
            </a:r>
          </a:p>
          <a:p>
            <a:pPr marL="1200150" lvl="2" indent="-285750">
              <a:buFont typeface="Arial" panose="020B0604020202020204" pitchFamily="34" charset="0"/>
              <a:buChar char="•"/>
              <a:defRPr/>
            </a:pPr>
            <a:r>
              <a:rPr lang="en-US" sz="2400" dirty="0">
                <a:solidFill>
                  <a:prstClr val="black"/>
                </a:solidFill>
                <a:latin typeface="Open Sans" panose="020B0606030504020204"/>
              </a:rPr>
              <a:t>Respond constructively and empathically</a:t>
            </a:r>
            <a:endParaRPr kumimoji="0" lang="en-US" b="0" u="none" strike="noStrike" kern="1200" cap="none" spc="0" normalizeH="0" baseline="0" noProof="0" dirty="0">
              <a:ln>
                <a:noFill/>
              </a:ln>
              <a:solidFill>
                <a:prstClr val="black"/>
              </a:solidFill>
              <a:effectLst/>
              <a:uLnTx/>
              <a:uFillTx/>
              <a:latin typeface="Open Sans" panose="020B0606030504020204"/>
            </a:endParaRPr>
          </a:p>
        </p:txBody>
      </p:sp>
      <p:sp>
        <p:nvSpPr>
          <p:cNvPr id="4" name="TextBox 3">
            <a:extLst>
              <a:ext uri="{FF2B5EF4-FFF2-40B4-BE49-F238E27FC236}">
                <a16:creationId xmlns:a16="http://schemas.microsoft.com/office/drawing/2014/main" id="{FBE36312-FE47-E343-8F71-C035F23BC511}"/>
              </a:ext>
            </a:extLst>
          </p:cNvPr>
          <p:cNvSpPr txBox="1"/>
          <p:nvPr/>
        </p:nvSpPr>
        <p:spPr>
          <a:xfrm>
            <a:off x="607867" y="296247"/>
            <a:ext cx="7959437"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82544"/>
                </a:solidFill>
                <a:effectLst/>
                <a:uLnTx/>
                <a:uFillTx/>
                <a:latin typeface="Open Sans" panose="020B0606030504020204"/>
                <a:ea typeface="+mn-ea"/>
                <a:cs typeface="+mn-cs"/>
              </a:rPr>
              <a:t>Creating the Space for Success</a:t>
            </a:r>
          </a:p>
        </p:txBody>
      </p:sp>
      <p:sp>
        <p:nvSpPr>
          <p:cNvPr id="5" name="Rectangle 4">
            <a:extLst>
              <a:ext uri="{FF2B5EF4-FFF2-40B4-BE49-F238E27FC236}">
                <a16:creationId xmlns:a16="http://schemas.microsoft.com/office/drawing/2014/main" id="{946B8874-1A11-7A4B-8202-E3EDE95122FA}"/>
              </a:ext>
            </a:extLst>
          </p:cNvPr>
          <p:cNvSpPr/>
          <p:nvPr/>
        </p:nvSpPr>
        <p:spPr>
          <a:xfrm>
            <a:off x="275356" y="301909"/>
            <a:ext cx="222367" cy="579113"/>
          </a:xfrm>
          <a:prstGeom prst="rect">
            <a:avLst/>
          </a:prstGeom>
          <a:solidFill>
            <a:srgbClr val="008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23717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48357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6A1468A-2030-7040-B2C6-976711C09905}"/>
              </a:ext>
            </a:extLst>
          </p:cNvPr>
          <p:cNvSpPr txBox="1"/>
          <p:nvPr/>
        </p:nvSpPr>
        <p:spPr>
          <a:xfrm>
            <a:off x="533053" y="911628"/>
            <a:ext cx="8416635" cy="5262979"/>
          </a:xfrm>
          <a:prstGeom prst="rect">
            <a:avLst/>
          </a:prstGeom>
          <a:noFill/>
        </p:spPr>
        <p:txBody>
          <a:bodyPr wrap="square" rtlCol="0">
            <a:spAutoFit/>
          </a:bodyPr>
          <a:lstStyle/>
          <a:p>
            <a:pPr marL="285750" lvl="0" indent="-285750">
              <a:buFont typeface="Arial" panose="020B0604020202020204" pitchFamily="34" charset="0"/>
              <a:buChar char="•"/>
              <a:defRPr/>
            </a:pPr>
            <a:r>
              <a:rPr lang="en-US" sz="2400" dirty="0">
                <a:solidFill>
                  <a:srgbClr val="082544"/>
                </a:solidFill>
                <a:latin typeface="Open Sans" panose="020B0606030504020204"/>
              </a:rPr>
              <a:t>Sexual assault is deeply serious, often traumatic, and can feel humiliating.</a:t>
            </a:r>
          </a:p>
          <a:p>
            <a:pPr marL="285750" lvl="0" indent="-285750">
              <a:buFont typeface="Arial" panose="020B0604020202020204" pitchFamily="34" charset="0"/>
              <a:buChar char="•"/>
              <a:defRPr/>
            </a:pPr>
            <a:endParaRPr lang="en-US" sz="2400" dirty="0">
              <a:solidFill>
                <a:srgbClr val="082544"/>
              </a:solidFill>
              <a:latin typeface="Open Sans" panose="020B0606030504020204"/>
            </a:endParaRPr>
          </a:p>
          <a:p>
            <a:pPr marL="285750" lvl="0" indent="-285750">
              <a:buFont typeface="Arial" panose="020B0604020202020204" pitchFamily="34" charset="0"/>
              <a:buChar char="•"/>
              <a:defRPr/>
            </a:pPr>
            <a:r>
              <a:rPr lang="en-US" sz="2400" dirty="0">
                <a:solidFill>
                  <a:srgbClr val="082544"/>
                </a:solidFill>
                <a:latin typeface="Open Sans" panose="020B0606030504020204"/>
              </a:rPr>
              <a:t>Fear of telling someone else and of cross-examination can be prohibitive.</a:t>
            </a:r>
          </a:p>
          <a:p>
            <a:pPr marL="285750" lvl="0" indent="-285750">
              <a:buFont typeface="Arial" panose="020B0604020202020204" pitchFamily="34" charset="0"/>
              <a:buChar char="•"/>
              <a:defRPr/>
            </a:pPr>
            <a:endParaRPr lang="en-US" sz="2400" dirty="0">
              <a:solidFill>
                <a:srgbClr val="082544"/>
              </a:solidFill>
              <a:latin typeface="Open Sans" panose="020B0606030504020204"/>
            </a:endParaRPr>
          </a:p>
          <a:p>
            <a:pPr marL="285750" lvl="0" indent="-285750">
              <a:buFont typeface="Arial" panose="020B0604020202020204" pitchFamily="34" charset="0"/>
              <a:buChar char="•"/>
              <a:defRPr/>
            </a:pPr>
            <a:r>
              <a:rPr lang="en-US" sz="2400" dirty="0">
                <a:solidFill>
                  <a:srgbClr val="082544"/>
                </a:solidFill>
                <a:latin typeface="Open Sans" panose="020B0606030504020204"/>
              </a:rPr>
              <a:t>A survivor’s ability to feel safe in the world, concentrate, earn an income, trust themselves and those around them, and have relationships can be directly affected by assault. </a:t>
            </a:r>
          </a:p>
          <a:p>
            <a:pPr marL="285750" lvl="0" indent="-285750">
              <a:buFont typeface="Arial" panose="020B0604020202020204" pitchFamily="34" charset="0"/>
              <a:buChar char="•"/>
              <a:defRPr/>
            </a:pPr>
            <a:endParaRPr lang="en-US" sz="2400" dirty="0">
              <a:solidFill>
                <a:srgbClr val="082544"/>
              </a:solidFill>
              <a:latin typeface="Open Sans" panose="020B0606030504020204"/>
            </a:endParaRPr>
          </a:p>
          <a:p>
            <a:pPr marL="285750" lvl="0" indent="-285750">
              <a:buFont typeface="Arial" panose="020B0604020202020204" pitchFamily="34" charset="0"/>
              <a:buChar char="•"/>
              <a:defRPr/>
            </a:pPr>
            <a:r>
              <a:rPr lang="en-US" sz="2400" dirty="0">
                <a:solidFill>
                  <a:srgbClr val="082544"/>
                </a:solidFill>
                <a:latin typeface="Open Sans" panose="020B0606030504020204"/>
              </a:rPr>
              <a:t>Sexual violence can impact survivors’ academic performance and progress and may result in their dropping out of school.</a:t>
            </a:r>
            <a:endParaRPr kumimoji="0" lang="en-US" sz="2400" b="0" i="0" u="none" strike="noStrike" kern="1200" cap="none" spc="0" normalizeH="0" baseline="0" noProof="0" dirty="0">
              <a:ln>
                <a:noFill/>
              </a:ln>
              <a:solidFill>
                <a:srgbClr val="082544"/>
              </a:solidFill>
              <a:effectLst/>
              <a:uLnTx/>
              <a:uFillTx/>
              <a:latin typeface="Open Sans" panose="020B0606030504020204"/>
            </a:endParaRPr>
          </a:p>
        </p:txBody>
      </p:sp>
      <p:sp>
        <p:nvSpPr>
          <p:cNvPr id="4" name="TextBox 3">
            <a:extLst>
              <a:ext uri="{FF2B5EF4-FFF2-40B4-BE49-F238E27FC236}">
                <a16:creationId xmlns:a16="http://schemas.microsoft.com/office/drawing/2014/main" id="{DAE3000F-89F4-5840-B410-9839BA553795}"/>
              </a:ext>
            </a:extLst>
          </p:cNvPr>
          <p:cNvSpPr txBox="1"/>
          <p:nvPr/>
        </p:nvSpPr>
        <p:spPr>
          <a:xfrm>
            <a:off x="533053" y="213119"/>
            <a:ext cx="8328315"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82544"/>
                </a:solidFill>
                <a:effectLst/>
                <a:uLnTx/>
                <a:uFillTx/>
                <a:latin typeface="Open Sans" panose="020B0606030504020204"/>
                <a:ea typeface="+mn-ea"/>
                <a:cs typeface="+mn-cs"/>
              </a:rPr>
              <a:t>How Survivors React to (Sexual) Trauma</a:t>
            </a:r>
          </a:p>
        </p:txBody>
      </p:sp>
      <p:sp>
        <p:nvSpPr>
          <p:cNvPr id="5" name="Rectangle 4">
            <a:extLst>
              <a:ext uri="{FF2B5EF4-FFF2-40B4-BE49-F238E27FC236}">
                <a16:creationId xmlns:a16="http://schemas.microsoft.com/office/drawing/2014/main" id="{7D0CCC83-12C2-744A-AE93-296F1D24D9CA}"/>
              </a:ext>
            </a:extLst>
          </p:cNvPr>
          <p:cNvSpPr/>
          <p:nvPr/>
        </p:nvSpPr>
        <p:spPr>
          <a:xfrm>
            <a:off x="200542" y="218781"/>
            <a:ext cx="222367" cy="579113"/>
          </a:xfrm>
          <a:prstGeom prst="rect">
            <a:avLst/>
          </a:prstGeom>
          <a:solidFill>
            <a:srgbClr val="008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9902293"/>
      </p:ext>
    </p:extLst>
  </p:cSld>
  <p:clrMapOvr>
    <a:masterClrMapping/>
  </p:clrMapOvr>
</p:sld>
</file>

<file path=ppt/theme/theme1.xml><?xml version="1.0" encoding="utf-8"?>
<a:theme xmlns:a="http://schemas.openxmlformats.org/drawingml/2006/main" name="TITLE">
  <a:themeElements>
    <a:clrScheme name="Academic Impressions 2">
      <a:dk1>
        <a:srgbClr val="FFFFFF"/>
      </a:dk1>
      <a:lt1>
        <a:srgbClr val="D83C30"/>
      </a:lt1>
      <a:dk2>
        <a:srgbClr val="205075"/>
      </a:dk2>
      <a:lt2>
        <a:srgbClr val="004E93"/>
      </a:lt2>
      <a:accent1>
        <a:srgbClr val="008591"/>
      </a:accent1>
      <a:accent2>
        <a:srgbClr val="082444"/>
      </a:accent2>
      <a:accent3>
        <a:srgbClr val="0075DB"/>
      </a:accent3>
      <a:accent4>
        <a:srgbClr val="005199"/>
      </a:accent4>
      <a:accent5>
        <a:srgbClr val="006D8C"/>
      </a:accent5>
      <a:accent6>
        <a:srgbClr val="0000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ACTIVITY">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BREA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QUESTION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RESOUR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BIG RESOUR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KEY TAKEAWAY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BIG TAKEAWAY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SURVEY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AN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LEARNING OUTCOME">
  <a:themeElements>
    <a:clrScheme name="Academic Impressions">
      <a:dk1>
        <a:sysClr val="windowText" lastClr="000000"/>
      </a:dk1>
      <a:lt1>
        <a:sysClr val="window" lastClr="FFFFFF"/>
      </a:lt1>
      <a:dk2>
        <a:srgbClr val="000000"/>
      </a:dk2>
      <a:lt2>
        <a:srgbClr val="FFFFFF"/>
      </a:lt2>
      <a:accent1>
        <a:srgbClr val="235074"/>
      </a:accent1>
      <a:accent2>
        <a:srgbClr val="93391F"/>
      </a:accent2>
      <a:accent3>
        <a:srgbClr val="694B1D"/>
      </a:accent3>
      <a:accent4>
        <a:srgbClr val="569BBE"/>
      </a:accent4>
      <a:accent5>
        <a:srgbClr val="ECDBB4"/>
      </a:accent5>
      <a:accent6>
        <a:srgbClr val="0000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solidFill>
            <a:schemeClr val="bg1"/>
          </a:solid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BIG L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AGEND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SECTION MARK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CHA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POLL">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ACTIVITY">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48EED9FEC1E3B4B8198CE5F53585812" ma:contentTypeVersion="4" ma:contentTypeDescription="Create a new document." ma:contentTypeScope="" ma:versionID="28b5f156ed4ce0478d323629cacb9419">
  <xsd:schema xmlns:xsd="http://www.w3.org/2001/XMLSchema" xmlns:xs="http://www.w3.org/2001/XMLSchema" xmlns:p="http://schemas.microsoft.com/office/2006/metadata/properties" xmlns:ns2="e186f010-d9a3-4e8e-bd23-8e118acd6012" targetNamespace="http://schemas.microsoft.com/office/2006/metadata/properties" ma:root="true" ma:fieldsID="a63d4342395b3eab0dca1205413251d9" ns2:_="">
    <xsd:import namespace="e186f010-d9a3-4e8e-bd23-8e118acd601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86f010-d9a3-4e8e-bd23-8e118acd601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02D1154-1E00-47B6-9A12-A4B21F5B7BAA}"/>
</file>

<file path=customXml/itemProps2.xml><?xml version="1.0" encoding="utf-8"?>
<ds:datastoreItem xmlns:ds="http://schemas.openxmlformats.org/officeDocument/2006/customXml" ds:itemID="{F86B4B4B-92AF-459B-A9EB-548986CADBFE}"/>
</file>

<file path=customXml/itemProps3.xml><?xml version="1.0" encoding="utf-8"?>
<ds:datastoreItem xmlns:ds="http://schemas.openxmlformats.org/officeDocument/2006/customXml" ds:itemID="{5CDA47D9-7860-463A-B1B2-800D9BA80F6A}"/>
</file>

<file path=docProps/app.xml><?xml version="1.0" encoding="utf-8"?>
<Properties xmlns="http://schemas.openxmlformats.org/officeDocument/2006/extended-properties" xmlns:vt="http://schemas.openxmlformats.org/officeDocument/2006/docPropsVTypes">
  <Template/>
  <TotalTime>2116</TotalTime>
  <Words>2217</Words>
  <Application>Microsoft Office PowerPoint</Application>
  <PresentationFormat>On-screen Show (4:3)</PresentationFormat>
  <Paragraphs>243</Paragraphs>
  <Slides>38</Slides>
  <Notes>10</Notes>
  <HiddenSlides>0</HiddenSlides>
  <MMClips>0</MMClips>
  <ScaleCrop>false</ScaleCrop>
  <HeadingPairs>
    <vt:vector size="6" baseType="variant">
      <vt:variant>
        <vt:lpstr>Fonts Used</vt:lpstr>
      </vt:variant>
      <vt:variant>
        <vt:i4>5</vt:i4>
      </vt:variant>
      <vt:variant>
        <vt:lpstr>Theme</vt:lpstr>
      </vt:variant>
      <vt:variant>
        <vt:i4>17</vt:i4>
      </vt:variant>
      <vt:variant>
        <vt:lpstr>Slide Titles</vt:lpstr>
      </vt:variant>
      <vt:variant>
        <vt:i4>38</vt:i4>
      </vt:variant>
    </vt:vector>
  </HeadingPairs>
  <TitlesOfParts>
    <vt:vector size="60" baseType="lpstr">
      <vt:lpstr>Arial</vt:lpstr>
      <vt:lpstr>Calibri</vt:lpstr>
      <vt:lpstr>Courier New</vt:lpstr>
      <vt:lpstr>Open Sans</vt:lpstr>
      <vt:lpstr>System Font Regular</vt:lpstr>
      <vt:lpstr>TITLE</vt:lpstr>
      <vt:lpstr>BLANK</vt:lpstr>
      <vt:lpstr>LEARNING OUTCOME</vt:lpstr>
      <vt:lpstr>BIG LO</vt:lpstr>
      <vt:lpstr>AGENDA</vt:lpstr>
      <vt:lpstr>SECTION MARKER</vt:lpstr>
      <vt:lpstr>CHAT</vt:lpstr>
      <vt:lpstr>POLL</vt:lpstr>
      <vt:lpstr>ACTIVITY</vt:lpstr>
      <vt:lpstr>1_ACTIVITY</vt:lpstr>
      <vt:lpstr>BREAK</vt:lpstr>
      <vt:lpstr>QUESTIONS</vt:lpstr>
      <vt:lpstr>RESOURCE</vt:lpstr>
      <vt:lpstr>BIG RESOURCE</vt:lpstr>
      <vt:lpstr>KEY TAKEAWAYS</vt:lpstr>
      <vt:lpstr>BIG TAKEAWAYS</vt:lpstr>
      <vt:lpstr>SURVEY SLIDE</vt:lpstr>
      <vt:lpstr>Supporting Your Primary Witness During a Title IX Cross-Examination</vt:lpstr>
      <vt:lpstr>PowerPoint Presentation</vt:lpstr>
      <vt:lpstr>PowerPoint Presentation</vt:lpstr>
      <vt:lpstr>Creating the Space for Success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Grounding Techniques</vt:lpstr>
      <vt:lpstr>PowerPoint Presentation</vt:lpstr>
      <vt:lpstr>PowerPoint Presentation</vt:lpstr>
      <vt:lpstr>PowerPoint Presentation</vt:lpstr>
      <vt:lpstr>PowerPoint Presentation</vt:lpstr>
      <vt:lpstr>PowerPoint Presentation</vt:lpstr>
      <vt:lpstr>PowerPoint Presentation</vt:lpstr>
      <vt:lpstr>Communication Strategies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When All Else Fails</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Courtney Biedermann</dc:creator>
  <cp:lastModifiedBy>Rabia Khan Harvey</cp:lastModifiedBy>
  <cp:revision>98</cp:revision>
  <dcterms:created xsi:type="dcterms:W3CDTF">2020-07-15T21:38:06Z</dcterms:created>
  <dcterms:modified xsi:type="dcterms:W3CDTF">2021-01-28T16:09:06Z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0x010100948EED9FEC1E3B4B8198CE5F53585812</vt:lpwstr>
  </property>
</Properties>
</file>